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23" r:id="rId1"/>
  </p:sldMasterIdLst>
  <p:notesMasterIdLst>
    <p:notesMasterId r:id="rId55"/>
  </p:notesMasterIdLst>
  <p:sldIdLst>
    <p:sldId id="256" r:id="rId2"/>
    <p:sldId id="257" r:id="rId3"/>
    <p:sldId id="311" r:id="rId4"/>
    <p:sldId id="312" r:id="rId5"/>
    <p:sldId id="313" r:id="rId6"/>
    <p:sldId id="314" r:id="rId7"/>
    <p:sldId id="315" r:id="rId8"/>
    <p:sldId id="316" r:id="rId9"/>
    <p:sldId id="317" r:id="rId10"/>
    <p:sldId id="318" r:id="rId11"/>
    <p:sldId id="319" r:id="rId12"/>
    <p:sldId id="320" r:id="rId13"/>
    <p:sldId id="322" r:id="rId14"/>
    <p:sldId id="323" r:id="rId15"/>
    <p:sldId id="324" r:id="rId16"/>
    <p:sldId id="325" r:id="rId17"/>
    <p:sldId id="326" r:id="rId18"/>
    <p:sldId id="327" r:id="rId19"/>
    <p:sldId id="328" r:id="rId20"/>
    <p:sldId id="329" r:id="rId21"/>
    <p:sldId id="330" r:id="rId22"/>
    <p:sldId id="332" r:id="rId23"/>
    <p:sldId id="334" r:id="rId24"/>
    <p:sldId id="336" r:id="rId25"/>
    <p:sldId id="335" r:id="rId26"/>
    <p:sldId id="337" r:id="rId27"/>
    <p:sldId id="338" r:id="rId28"/>
    <p:sldId id="339" r:id="rId29"/>
    <p:sldId id="340" r:id="rId30"/>
    <p:sldId id="341" r:id="rId31"/>
    <p:sldId id="343" r:id="rId32"/>
    <p:sldId id="344" r:id="rId33"/>
    <p:sldId id="345" r:id="rId34"/>
    <p:sldId id="346" r:id="rId35"/>
    <p:sldId id="348" r:id="rId36"/>
    <p:sldId id="349" r:id="rId37"/>
    <p:sldId id="350" r:id="rId38"/>
    <p:sldId id="351" r:id="rId39"/>
    <p:sldId id="352" r:id="rId40"/>
    <p:sldId id="353" r:id="rId41"/>
    <p:sldId id="354" r:id="rId42"/>
    <p:sldId id="357" r:id="rId43"/>
    <p:sldId id="355" r:id="rId44"/>
    <p:sldId id="358" r:id="rId45"/>
    <p:sldId id="359" r:id="rId46"/>
    <p:sldId id="360" r:id="rId47"/>
    <p:sldId id="361" r:id="rId48"/>
    <p:sldId id="362" r:id="rId49"/>
    <p:sldId id="364" r:id="rId50"/>
    <p:sldId id="365" r:id="rId51"/>
    <p:sldId id="363" r:id="rId52"/>
    <p:sldId id="366" r:id="rId53"/>
    <p:sldId id="31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757141-E8A7-4EC0-86A4-AEA6CB375CF0}" v="8" dt="2023-09-26T09:17:43.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C4E0B5-407B-48BF-B24B-C537ACB9C098}" type="datetimeFigureOut">
              <a:rPr lang="tr-TR" smtClean="0"/>
              <a:t>8.03.2024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B7486-4186-4E39-9C73-250BB224BA39}" type="slidenum">
              <a:rPr lang="tr-TR" smtClean="0"/>
              <a:t>‹#›</a:t>
            </a:fld>
            <a:endParaRPr lang="tr-TR"/>
          </a:p>
        </p:txBody>
      </p:sp>
    </p:spTree>
    <p:extLst>
      <p:ext uri="{BB962C8B-B14F-4D97-AF65-F5344CB8AC3E}">
        <p14:creationId xmlns:p14="http://schemas.microsoft.com/office/powerpoint/2010/main" val="333738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76928F8B-49F0-40BF-AE8E-F40C412FA2EB}" type="datetime1">
              <a:rPr lang="tr-TR" smtClean="0"/>
              <a:t>8.03.2024</a:t>
            </a:fld>
            <a:endParaRPr lang="tr-TR"/>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r>
              <a:rPr lang="tr-TR"/>
              <a:t>Google Cloud</a:t>
            </a: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535EDFE8-5AA3-4FF8-A1F3-706F6E1407C0}" type="slidenum">
              <a:rPr lang="tr-TR" smtClean="0"/>
              <a:t>‹#›</a:t>
            </a:fld>
            <a:endParaRPr lang="tr-TR"/>
          </a:p>
        </p:txBody>
      </p:sp>
    </p:spTree>
    <p:extLst>
      <p:ext uri="{BB962C8B-B14F-4D97-AF65-F5344CB8AC3E}">
        <p14:creationId xmlns:p14="http://schemas.microsoft.com/office/powerpoint/2010/main" val="125595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6BCB9D-8D90-47CD-B3C9-76820CFD0C26}" type="datetime1">
              <a:rPr lang="tr-TR" smtClean="0"/>
              <a:t>8.03.2024</a:t>
            </a:fld>
            <a:endParaRPr lang="tr-TR"/>
          </a:p>
        </p:txBody>
      </p:sp>
      <p:sp>
        <p:nvSpPr>
          <p:cNvPr id="5" name="Footer Placeholder 4"/>
          <p:cNvSpPr>
            <a:spLocks noGrp="1"/>
          </p:cNvSpPr>
          <p:nvPr>
            <p:ph type="ftr" sz="quarter" idx="11"/>
          </p:nvPr>
        </p:nvSpPr>
        <p:spPr/>
        <p:txBody>
          <a:bodyPr/>
          <a:lstStyle/>
          <a:p>
            <a:r>
              <a:rPr lang="tr-TR"/>
              <a:t>Google Cloud</a:t>
            </a:r>
          </a:p>
        </p:txBody>
      </p:sp>
      <p:sp>
        <p:nvSpPr>
          <p:cNvPr id="6" name="Slide Number Placeholder 5"/>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3752236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69E91A91-6D86-4F7D-9B83-AB6FC8EFEB96}" type="datetime1">
              <a:rPr lang="tr-TR" smtClean="0"/>
              <a:t>8.03.2024</a:t>
            </a:fld>
            <a:endParaRPr lang="tr-TR"/>
          </a:p>
        </p:txBody>
      </p:sp>
      <p:sp>
        <p:nvSpPr>
          <p:cNvPr id="5" name="Footer Placeholder 4"/>
          <p:cNvSpPr>
            <a:spLocks noGrp="1"/>
          </p:cNvSpPr>
          <p:nvPr>
            <p:ph type="ftr" sz="quarter" idx="11"/>
          </p:nvPr>
        </p:nvSpPr>
        <p:spPr/>
        <p:txBody>
          <a:bodyPr/>
          <a:lstStyle/>
          <a:p>
            <a:r>
              <a:rPr lang="tr-TR"/>
              <a:t>Google Cloud</a:t>
            </a:r>
          </a:p>
        </p:txBody>
      </p:sp>
      <p:sp>
        <p:nvSpPr>
          <p:cNvPr id="6" name="Slide Number Placeholder 5"/>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1976490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2C923E3-569F-4DD7-9C11-8857867F7630}" type="datetime1">
              <a:rPr lang="tr-TR" smtClean="0"/>
              <a:t>8.03.2024</a:t>
            </a:fld>
            <a:endParaRPr lang="tr-TR"/>
          </a:p>
        </p:txBody>
      </p:sp>
      <p:sp>
        <p:nvSpPr>
          <p:cNvPr id="8" name="Footer Placeholder 7"/>
          <p:cNvSpPr>
            <a:spLocks noGrp="1"/>
          </p:cNvSpPr>
          <p:nvPr>
            <p:ph type="ftr" sz="quarter" idx="11"/>
          </p:nvPr>
        </p:nvSpPr>
        <p:spPr/>
        <p:txBody>
          <a:bodyPr/>
          <a:lstStyle/>
          <a:p>
            <a:r>
              <a:rPr lang="tr-TR"/>
              <a:t>Google Cloud</a:t>
            </a:r>
          </a:p>
        </p:txBody>
      </p:sp>
      <p:sp>
        <p:nvSpPr>
          <p:cNvPr id="9" name="Slide Number Placeholder 8"/>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689842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B44D1BC-074C-40F5-813C-E6226D7DD30D}" type="datetime1">
              <a:rPr lang="tr-TR" smtClean="0"/>
              <a:t>8.03.2024</a:t>
            </a:fld>
            <a:endParaRPr lang="tr-TR"/>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r>
              <a:rPr lang="tr-TR"/>
              <a:t>Google Cloud</a:t>
            </a:r>
          </a:p>
        </p:txBody>
      </p:sp>
      <p:sp>
        <p:nvSpPr>
          <p:cNvPr id="6" name="Slide Number Placeholder 5"/>
          <p:cNvSpPr>
            <a:spLocks noGrp="1"/>
          </p:cNvSpPr>
          <p:nvPr>
            <p:ph type="sldNum" sz="quarter" idx="12"/>
          </p:nvPr>
        </p:nvSpPr>
        <p:spPr>
          <a:xfrm>
            <a:off x="8604504" y="5211060"/>
            <a:ext cx="2112264" cy="228600"/>
          </a:xfrm>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212248637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4C0CF03-485A-44FB-ACCB-821B9754B71C}" type="datetime1">
              <a:rPr lang="tr-TR" smtClean="0"/>
              <a:t>8.03.2024</a:t>
            </a:fld>
            <a:endParaRPr lang="tr-TR"/>
          </a:p>
        </p:txBody>
      </p:sp>
      <p:sp>
        <p:nvSpPr>
          <p:cNvPr id="6" name="Footer Placeholder 5"/>
          <p:cNvSpPr>
            <a:spLocks noGrp="1"/>
          </p:cNvSpPr>
          <p:nvPr>
            <p:ph type="ftr" sz="quarter" idx="11"/>
          </p:nvPr>
        </p:nvSpPr>
        <p:spPr/>
        <p:txBody>
          <a:bodyPr/>
          <a:lstStyle/>
          <a:p>
            <a:r>
              <a:rPr lang="tr-TR"/>
              <a:t>Google Cloud</a:t>
            </a:r>
          </a:p>
        </p:txBody>
      </p:sp>
      <p:sp>
        <p:nvSpPr>
          <p:cNvPr id="7" name="Slide Number Placeholder 6"/>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35053575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50B1E8B-2337-426C-9EFA-0AB7AEE6B963}" type="datetime1">
              <a:rPr lang="tr-TR" smtClean="0"/>
              <a:t>8.03.2024</a:t>
            </a:fld>
            <a:endParaRPr lang="tr-TR"/>
          </a:p>
        </p:txBody>
      </p:sp>
      <p:sp>
        <p:nvSpPr>
          <p:cNvPr id="8" name="Footer Placeholder 7"/>
          <p:cNvSpPr>
            <a:spLocks noGrp="1"/>
          </p:cNvSpPr>
          <p:nvPr>
            <p:ph type="ftr" sz="quarter" idx="11"/>
          </p:nvPr>
        </p:nvSpPr>
        <p:spPr/>
        <p:txBody>
          <a:bodyPr/>
          <a:lstStyle/>
          <a:p>
            <a:r>
              <a:rPr lang="tr-TR"/>
              <a:t>Google Cloud</a:t>
            </a:r>
          </a:p>
        </p:txBody>
      </p:sp>
      <p:sp>
        <p:nvSpPr>
          <p:cNvPr id="9" name="Slide Number Placeholder 8"/>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9998814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52CCE30-FDA0-4681-BC53-07CB4E591F10}" type="datetime1">
              <a:rPr lang="tr-TR" smtClean="0"/>
              <a:t>8.03.2024</a:t>
            </a:fld>
            <a:endParaRPr lang="tr-TR"/>
          </a:p>
        </p:txBody>
      </p:sp>
      <p:sp>
        <p:nvSpPr>
          <p:cNvPr id="4" name="Footer Placeholder 3"/>
          <p:cNvSpPr>
            <a:spLocks noGrp="1"/>
          </p:cNvSpPr>
          <p:nvPr>
            <p:ph type="ftr" sz="quarter" idx="11"/>
          </p:nvPr>
        </p:nvSpPr>
        <p:spPr/>
        <p:txBody>
          <a:bodyPr/>
          <a:lstStyle/>
          <a:p>
            <a:r>
              <a:rPr lang="tr-TR"/>
              <a:t>Google Cloud</a:t>
            </a:r>
          </a:p>
        </p:txBody>
      </p:sp>
      <p:sp>
        <p:nvSpPr>
          <p:cNvPr id="5" name="Slide Number Placeholder 4"/>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2297991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551E1C-F251-46AF-890F-D5E1401FD914}" type="datetime1">
              <a:rPr lang="tr-TR" smtClean="0"/>
              <a:t>8.03.2024</a:t>
            </a:fld>
            <a:endParaRPr lang="tr-TR"/>
          </a:p>
        </p:txBody>
      </p:sp>
      <p:sp>
        <p:nvSpPr>
          <p:cNvPr id="3" name="Footer Placeholder 2"/>
          <p:cNvSpPr>
            <a:spLocks noGrp="1"/>
          </p:cNvSpPr>
          <p:nvPr>
            <p:ph type="ftr" sz="quarter" idx="11"/>
          </p:nvPr>
        </p:nvSpPr>
        <p:spPr/>
        <p:txBody>
          <a:bodyPr/>
          <a:lstStyle/>
          <a:p>
            <a:r>
              <a:rPr lang="tr-TR"/>
              <a:t>Google Cloud</a:t>
            </a:r>
          </a:p>
        </p:txBody>
      </p:sp>
      <p:sp>
        <p:nvSpPr>
          <p:cNvPr id="4" name="Slide Number Placeholder 3"/>
          <p:cNvSpPr>
            <a:spLocks noGrp="1"/>
          </p:cNvSpPr>
          <p:nvPr>
            <p:ph type="sldNum" sz="quarter" idx="12"/>
          </p:nvPr>
        </p:nvSpPr>
        <p:spPr/>
        <p:txBody>
          <a:bodyPr/>
          <a:lstStyle/>
          <a:p>
            <a:fld id="{535EDFE8-5AA3-4FF8-A1F3-706F6E1407C0}" type="slidenum">
              <a:rPr lang="tr-TR" smtClean="0"/>
              <a:t>‹#›</a:t>
            </a:fld>
            <a:endParaRPr lang="tr-TR"/>
          </a:p>
        </p:txBody>
      </p:sp>
    </p:spTree>
    <p:extLst>
      <p:ext uri="{BB962C8B-B14F-4D97-AF65-F5344CB8AC3E}">
        <p14:creationId xmlns:p14="http://schemas.microsoft.com/office/powerpoint/2010/main" val="260475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8" name="Date Placeholder 7"/>
          <p:cNvSpPr>
            <a:spLocks noGrp="1"/>
          </p:cNvSpPr>
          <p:nvPr>
            <p:ph type="dt" sz="half" idx="10"/>
          </p:nvPr>
        </p:nvSpPr>
        <p:spPr/>
        <p:txBody>
          <a:bodyPr/>
          <a:lstStyle/>
          <a:p>
            <a:fld id="{C02E8AB0-BFA4-4541-B66A-45F2B3999038}" type="datetime1">
              <a:rPr lang="tr-TR" smtClean="0"/>
              <a:t>8.03.2024</a:t>
            </a:fld>
            <a:endParaRPr lang="tr-TR"/>
          </a:p>
        </p:txBody>
      </p:sp>
      <p:sp>
        <p:nvSpPr>
          <p:cNvPr id="9" name="Footer Placeholder 8"/>
          <p:cNvSpPr>
            <a:spLocks noGrp="1"/>
          </p:cNvSpPr>
          <p:nvPr>
            <p:ph type="ftr" sz="quarter" idx="11"/>
          </p:nvPr>
        </p:nvSpPr>
        <p:spPr/>
        <p:txBody>
          <a:bodyPr/>
          <a:lstStyle>
            <a:lvl1pPr algn="r">
              <a:defRPr/>
            </a:lvl1pPr>
          </a:lstStyle>
          <a:p>
            <a:r>
              <a:rPr lang="tr-TR"/>
              <a:t>Google Cloud</a:t>
            </a:r>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535EDFE8-5AA3-4FF8-A1F3-706F6E1407C0}" type="slidenum">
              <a:rPr lang="tr-TR" smtClean="0"/>
              <a:t>‹#›</a:t>
            </a:fld>
            <a:endParaRPr lang="tr-TR"/>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84143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A93F302-C1DA-4334-904F-ACF0F1485ABF}" type="datetime1">
              <a:rPr lang="tr-TR" smtClean="0"/>
              <a:t>8.03.2024</a:t>
            </a:fld>
            <a:endParaRPr lang="tr-TR"/>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r>
              <a:rPr lang="en-US"/>
              <a:t>Google Cloud</a:t>
            </a:r>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535EDFE8-5AA3-4FF8-A1F3-706F6E1407C0}" type="slidenum">
              <a:rPr lang="tr-TR" smtClean="0"/>
              <a:t>‹#›</a:t>
            </a:fld>
            <a:endParaRPr lang="tr-T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576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741BC7A3-FB19-4522-8D0A-9A979356A2FA}" type="datetime1">
              <a:rPr lang="tr-TR" smtClean="0"/>
              <a:t>8.03.2024</a:t>
            </a:fld>
            <a:endParaRPr lang="tr-TR"/>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r>
              <a:rPr lang="tr-TR"/>
              <a:t>Google Cloud</a:t>
            </a:r>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35EDFE8-5AA3-4FF8-A1F3-706F6E1407C0}" type="slidenum">
              <a:rPr lang="tr-TR" smtClean="0"/>
              <a:t>‹#›</a:t>
            </a:fld>
            <a:endParaRPr lang="tr-TR"/>
          </a:p>
        </p:txBody>
      </p:sp>
    </p:spTree>
    <p:extLst>
      <p:ext uri="{BB962C8B-B14F-4D97-AF65-F5344CB8AC3E}">
        <p14:creationId xmlns:p14="http://schemas.microsoft.com/office/powerpoint/2010/main" val="372278832"/>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hf hd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57F3E5-1ADA-4174-A122-264DF55ED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4" descr="renklilik içeren bir resim&#10;&#10;Açıklama otomatik olarak oluşturuldu">
            <a:extLst>
              <a:ext uri="{FF2B5EF4-FFF2-40B4-BE49-F238E27FC236}">
                <a16:creationId xmlns:a16="http://schemas.microsoft.com/office/drawing/2014/main" id="{6CAA724D-5C1A-8057-8AAF-606FEF264D84}"/>
              </a:ext>
            </a:extLst>
          </p:cNvPr>
          <p:cNvPicPr>
            <a:picLocks noChangeAspect="1"/>
          </p:cNvPicPr>
          <p:nvPr/>
        </p:nvPicPr>
        <p:blipFill rotWithShape="1">
          <a:blip r:embed="rId2">
            <a:duotone>
              <a:schemeClr val="bg2">
                <a:shade val="45000"/>
                <a:satMod val="135000"/>
              </a:schemeClr>
              <a:prstClr val="white"/>
            </a:duotone>
            <a:alphaModFix amt="85000"/>
          </a:blip>
          <a:srcRect t="7984" b="8373"/>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49F9D678-1B6C-430B-AA2E-B98A54B9D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alpha val="94000"/>
            </a:schemeClr>
          </a:solidFill>
          <a:ln w="6350" cap="flat" cmpd="sng" algn="ctr">
            <a:noFill/>
            <a:prstDash val="solid"/>
          </a:ln>
          <a:effectLst>
            <a:softEdge rad="0"/>
          </a:effectLst>
        </p:spPr>
        <p:txBody>
          <a:bodyPr/>
          <a:lstStyle/>
          <a:p>
            <a:endParaRPr lang="tr-TR"/>
          </a:p>
        </p:txBody>
      </p:sp>
      <p:sp>
        <p:nvSpPr>
          <p:cNvPr id="21" name="Rectangle 20">
            <a:extLst>
              <a:ext uri="{FF2B5EF4-FFF2-40B4-BE49-F238E27FC236}">
                <a16:creationId xmlns:a16="http://schemas.microsoft.com/office/drawing/2014/main" id="{B7B60D0B-524B-45F4-9CA7-869B07027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tr-TR"/>
          </a:p>
        </p:txBody>
      </p:sp>
      <p:sp>
        <p:nvSpPr>
          <p:cNvPr id="2" name="Başlık 1">
            <a:extLst>
              <a:ext uri="{FF2B5EF4-FFF2-40B4-BE49-F238E27FC236}">
                <a16:creationId xmlns:a16="http://schemas.microsoft.com/office/drawing/2014/main" id="{2F994C55-7D13-7F93-6440-B554A055F369}"/>
              </a:ext>
            </a:extLst>
          </p:cNvPr>
          <p:cNvSpPr>
            <a:spLocks noGrp="1"/>
          </p:cNvSpPr>
          <p:nvPr>
            <p:ph type="ctrTitle"/>
          </p:nvPr>
        </p:nvSpPr>
        <p:spPr>
          <a:xfrm>
            <a:off x="1561708" y="2091263"/>
            <a:ext cx="9068586" cy="2590800"/>
          </a:xfrm>
        </p:spPr>
        <p:txBody>
          <a:bodyPr>
            <a:normAutofit/>
          </a:bodyPr>
          <a:lstStyle/>
          <a:p>
            <a:r>
              <a:rPr lang="tr-TR" sz="6100" dirty="0"/>
              <a:t>GOOGLE CLOUD PLATFORM</a:t>
            </a:r>
            <a:br>
              <a:rPr lang="tr-TR" sz="6100" dirty="0"/>
            </a:br>
            <a:r>
              <a:rPr lang="tr-TR" sz="6100" dirty="0"/>
              <a:t>(GCP)</a:t>
            </a:r>
          </a:p>
        </p:txBody>
      </p:sp>
      <p:sp>
        <p:nvSpPr>
          <p:cNvPr id="3" name="Alt Başlık 2">
            <a:extLst>
              <a:ext uri="{FF2B5EF4-FFF2-40B4-BE49-F238E27FC236}">
                <a16:creationId xmlns:a16="http://schemas.microsoft.com/office/drawing/2014/main" id="{0BEEE0DD-C370-A0FD-A4D8-1B00C41CDD9B}"/>
              </a:ext>
            </a:extLst>
          </p:cNvPr>
          <p:cNvSpPr>
            <a:spLocks noGrp="1"/>
          </p:cNvSpPr>
          <p:nvPr>
            <p:ph type="subTitle" idx="1"/>
          </p:nvPr>
        </p:nvSpPr>
        <p:spPr>
          <a:xfrm>
            <a:off x="1562100" y="4682062"/>
            <a:ext cx="9070848" cy="679649"/>
          </a:xfrm>
        </p:spPr>
        <p:txBody>
          <a:bodyPr>
            <a:noAutofit/>
          </a:bodyPr>
          <a:lstStyle/>
          <a:p>
            <a:pPr>
              <a:lnSpc>
                <a:spcPct val="90000"/>
              </a:lnSpc>
              <a:spcAft>
                <a:spcPts val="600"/>
              </a:spcAft>
            </a:pPr>
            <a:r>
              <a:rPr lang="tr-TR" sz="1800" dirty="0"/>
              <a:t>HAZIRLAYAN</a:t>
            </a:r>
          </a:p>
          <a:p>
            <a:pPr>
              <a:lnSpc>
                <a:spcPct val="90000"/>
              </a:lnSpc>
              <a:spcAft>
                <a:spcPts val="600"/>
              </a:spcAft>
            </a:pPr>
            <a:r>
              <a:rPr lang="tr-TR" sz="1800" dirty="0"/>
              <a:t>MELİK BUĞRA KILIÇ</a:t>
            </a:r>
          </a:p>
        </p:txBody>
      </p:sp>
      <p:sp>
        <p:nvSpPr>
          <p:cNvPr id="23" name="Rectangle 22">
            <a:extLst>
              <a:ext uri="{FF2B5EF4-FFF2-40B4-BE49-F238E27FC236}">
                <a16:creationId xmlns:a16="http://schemas.microsoft.com/office/drawing/2014/main" id="{6B15D433-80EF-462B-96DF-889FD5ECD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cxnSp>
        <p:nvCxnSpPr>
          <p:cNvPr id="25" name="Straight Connector 24">
            <a:extLst>
              <a:ext uri="{FF2B5EF4-FFF2-40B4-BE49-F238E27FC236}">
                <a16:creationId xmlns:a16="http://schemas.microsoft.com/office/drawing/2014/main" id="{FEF42156-FFCF-44B5-9182-C3874A7D8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276F6D4-D0B6-44A4-AC25-5083664D8E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3ECEBF8-5932-4696-842A-35F4B913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76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10</a:t>
            </a:fld>
            <a:endParaRPr lang="tr-TR"/>
          </a:p>
        </p:txBody>
      </p:sp>
      <p:pic>
        <p:nvPicPr>
          <p:cNvPr id="5" name="Resim 4">
            <a:extLst>
              <a:ext uri="{FF2B5EF4-FFF2-40B4-BE49-F238E27FC236}">
                <a16:creationId xmlns:a16="http://schemas.microsoft.com/office/drawing/2014/main" id="{7980355B-7525-037F-4EA6-BAF849121D8B}"/>
              </a:ext>
            </a:extLst>
          </p:cNvPr>
          <p:cNvPicPr>
            <a:picLocks noChangeAspect="1"/>
          </p:cNvPicPr>
          <p:nvPr/>
        </p:nvPicPr>
        <p:blipFill>
          <a:blip r:embed="rId2"/>
          <a:stretch>
            <a:fillRect/>
          </a:stretch>
        </p:blipFill>
        <p:spPr>
          <a:xfrm>
            <a:off x="838200" y="1109271"/>
            <a:ext cx="10515600" cy="5067691"/>
          </a:xfrm>
          <a:prstGeom prst="rect">
            <a:avLst/>
          </a:prstGeom>
        </p:spPr>
      </p:pic>
    </p:spTree>
    <p:extLst>
      <p:ext uri="{BB962C8B-B14F-4D97-AF65-F5344CB8AC3E}">
        <p14:creationId xmlns:p14="http://schemas.microsoft.com/office/powerpoint/2010/main" val="360278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11</a:t>
            </a:fld>
            <a:endParaRPr lang="tr-TR"/>
          </a:p>
        </p:txBody>
      </p:sp>
      <p:pic>
        <p:nvPicPr>
          <p:cNvPr id="6" name="Resim 5">
            <a:extLst>
              <a:ext uri="{FF2B5EF4-FFF2-40B4-BE49-F238E27FC236}">
                <a16:creationId xmlns:a16="http://schemas.microsoft.com/office/drawing/2014/main" id="{87341846-1EB0-D233-5B7A-ABB840542FFF}"/>
              </a:ext>
            </a:extLst>
          </p:cNvPr>
          <p:cNvPicPr>
            <a:picLocks noChangeAspect="1"/>
          </p:cNvPicPr>
          <p:nvPr/>
        </p:nvPicPr>
        <p:blipFill>
          <a:blip r:embed="rId2"/>
          <a:stretch>
            <a:fillRect/>
          </a:stretch>
        </p:blipFill>
        <p:spPr>
          <a:xfrm>
            <a:off x="838200" y="1109272"/>
            <a:ext cx="10515600" cy="5067691"/>
          </a:xfrm>
          <a:prstGeom prst="rect">
            <a:avLst/>
          </a:prstGeom>
        </p:spPr>
      </p:pic>
    </p:spTree>
    <p:extLst>
      <p:ext uri="{BB962C8B-B14F-4D97-AF65-F5344CB8AC3E}">
        <p14:creationId xmlns:p14="http://schemas.microsoft.com/office/powerpoint/2010/main" val="598555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PROJESİ OLUŞTURMA</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r>
              <a:rPr lang="tr-TR" sz="1600" dirty="0"/>
              <a:t>Google arama motoruna Google Cloud console yazarak Go to console ile giriş yapıyoruz.</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12</a:t>
            </a:fld>
            <a:endParaRPr lang="tr-TR"/>
          </a:p>
        </p:txBody>
      </p:sp>
      <p:pic>
        <p:nvPicPr>
          <p:cNvPr id="9" name="Resim 8">
            <a:extLst>
              <a:ext uri="{FF2B5EF4-FFF2-40B4-BE49-F238E27FC236}">
                <a16:creationId xmlns:a16="http://schemas.microsoft.com/office/drawing/2014/main" id="{07D6FBCC-AF15-4B69-DCC4-B7B940542CF3}"/>
              </a:ext>
            </a:extLst>
          </p:cNvPr>
          <p:cNvPicPr>
            <a:picLocks noChangeAspect="1"/>
          </p:cNvPicPr>
          <p:nvPr/>
        </p:nvPicPr>
        <p:blipFill>
          <a:blip r:embed="rId2"/>
          <a:stretch>
            <a:fillRect/>
          </a:stretch>
        </p:blipFill>
        <p:spPr>
          <a:xfrm>
            <a:off x="1347787" y="1109272"/>
            <a:ext cx="9496425" cy="3790950"/>
          </a:xfrm>
          <a:prstGeom prst="rect">
            <a:avLst/>
          </a:prstGeom>
        </p:spPr>
      </p:pic>
    </p:spTree>
    <p:extLst>
      <p:ext uri="{BB962C8B-B14F-4D97-AF65-F5344CB8AC3E}">
        <p14:creationId xmlns:p14="http://schemas.microsoft.com/office/powerpoint/2010/main" val="268599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PROJESİ OLUŞTURMA</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‘Select a Project’ tuşuna basıyoruz. Ardından sağ üst köşedeki new project tuşuna basıyoruz.</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13</a:t>
            </a:fld>
            <a:endParaRPr lang="tr-TR"/>
          </a:p>
        </p:txBody>
      </p:sp>
      <p:pic>
        <p:nvPicPr>
          <p:cNvPr id="8" name="Resim 7">
            <a:extLst>
              <a:ext uri="{FF2B5EF4-FFF2-40B4-BE49-F238E27FC236}">
                <a16:creationId xmlns:a16="http://schemas.microsoft.com/office/drawing/2014/main" id="{A8B92B16-3316-2AF8-BED2-2D91E52BDB0D}"/>
              </a:ext>
            </a:extLst>
          </p:cNvPr>
          <p:cNvPicPr>
            <a:picLocks noChangeAspect="1"/>
          </p:cNvPicPr>
          <p:nvPr/>
        </p:nvPicPr>
        <p:blipFill>
          <a:blip r:embed="rId2"/>
          <a:stretch>
            <a:fillRect/>
          </a:stretch>
        </p:blipFill>
        <p:spPr>
          <a:xfrm>
            <a:off x="838200" y="1109272"/>
            <a:ext cx="9632838" cy="4488787"/>
          </a:xfrm>
          <a:prstGeom prst="rect">
            <a:avLst/>
          </a:prstGeom>
        </p:spPr>
      </p:pic>
    </p:spTree>
    <p:extLst>
      <p:ext uri="{BB962C8B-B14F-4D97-AF65-F5344CB8AC3E}">
        <p14:creationId xmlns:p14="http://schemas.microsoft.com/office/powerpoint/2010/main" val="4228005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PROJESİ OLUŞTURMA</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r>
              <a:rPr lang="tr-TR" sz="1600" dirty="0"/>
              <a:t>Bu ekranda projemizin ismini oluşturuyoruz. Create tuşuna basarak projemizi oluşturabiliriz.</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14</a:t>
            </a:fld>
            <a:endParaRPr lang="tr-TR"/>
          </a:p>
        </p:txBody>
      </p:sp>
      <p:pic>
        <p:nvPicPr>
          <p:cNvPr id="5" name="Resim 4">
            <a:extLst>
              <a:ext uri="{FF2B5EF4-FFF2-40B4-BE49-F238E27FC236}">
                <a16:creationId xmlns:a16="http://schemas.microsoft.com/office/drawing/2014/main" id="{F654E8B0-92C1-1C27-6459-0399BF8E2117}"/>
              </a:ext>
            </a:extLst>
          </p:cNvPr>
          <p:cNvPicPr>
            <a:picLocks noChangeAspect="1"/>
          </p:cNvPicPr>
          <p:nvPr/>
        </p:nvPicPr>
        <p:blipFill>
          <a:blip r:embed="rId2"/>
          <a:stretch>
            <a:fillRect/>
          </a:stretch>
        </p:blipFill>
        <p:spPr>
          <a:xfrm>
            <a:off x="2963908" y="1109272"/>
            <a:ext cx="6264183" cy="4244708"/>
          </a:xfrm>
          <a:prstGeom prst="rect">
            <a:avLst/>
          </a:prstGeom>
        </p:spPr>
      </p:pic>
    </p:spTree>
    <p:extLst>
      <p:ext uri="{BB962C8B-B14F-4D97-AF65-F5344CB8AC3E}">
        <p14:creationId xmlns:p14="http://schemas.microsoft.com/office/powerpoint/2010/main" val="105039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PROJESİ OLUŞTURMA</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‘google-cloud-101’ projemiz başarıyla oluşturuldu.</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15</a:t>
            </a:fld>
            <a:endParaRPr lang="tr-TR"/>
          </a:p>
        </p:txBody>
      </p:sp>
      <p:pic>
        <p:nvPicPr>
          <p:cNvPr id="6" name="Resim 5">
            <a:extLst>
              <a:ext uri="{FF2B5EF4-FFF2-40B4-BE49-F238E27FC236}">
                <a16:creationId xmlns:a16="http://schemas.microsoft.com/office/drawing/2014/main" id="{1D124234-1AA6-E81B-5DEA-C6028D0DB9F6}"/>
              </a:ext>
            </a:extLst>
          </p:cNvPr>
          <p:cNvPicPr>
            <a:picLocks noChangeAspect="1"/>
          </p:cNvPicPr>
          <p:nvPr/>
        </p:nvPicPr>
        <p:blipFill>
          <a:blip r:embed="rId2"/>
          <a:stretch>
            <a:fillRect/>
          </a:stretch>
        </p:blipFill>
        <p:spPr>
          <a:xfrm>
            <a:off x="838200" y="1104355"/>
            <a:ext cx="10515600" cy="4496345"/>
          </a:xfrm>
          <a:prstGeom prst="rect">
            <a:avLst/>
          </a:prstGeom>
        </p:spPr>
      </p:pic>
    </p:spTree>
    <p:extLst>
      <p:ext uri="{BB962C8B-B14F-4D97-AF65-F5344CB8AC3E}">
        <p14:creationId xmlns:p14="http://schemas.microsoft.com/office/powerpoint/2010/main" val="273116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FATURALANDIRMA HESABI</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Google Cloud Faturalandırma Hesabı, Google Cloud Platform (GCP) hizmetlerinin kullanımı için yapılan ödemeleri yönetmek ve takip etmek üzere kullanılan bir hesaptır. Bu hesap, Google Cloud kaynaklarının kullanımıyla ilişkili maliyetleri toplar, izler ve faturalandırır. Bir faturalandırma hesabı, kullanılan hizmetler ve kaynaklar için maliyet oluşturur ve bu maliyetleri belirlenen ödeme yöntemine göre tahsil eder.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16</a:t>
            </a:fld>
            <a:endParaRPr lang="tr-TR"/>
          </a:p>
        </p:txBody>
      </p:sp>
      <p:pic>
        <p:nvPicPr>
          <p:cNvPr id="8" name="Resim 7">
            <a:extLst>
              <a:ext uri="{FF2B5EF4-FFF2-40B4-BE49-F238E27FC236}">
                <a16:creationId xmlns:a16="http://schemas.microsoft.com/office/drawing/2014/main" id="{A5B8F8DE-5659-888B-7EFB-41172B8A3FB4}"/>
              </a:ext>
            </a:extLst>
          </p:cNvPr>
          <p:cNvPicPr>
            <a:picLocks noChangeAspect="1"/>
          </p:cNvPicPr>
          <p:nvPr/>
        </p:nvPicPr>
        <p:blipFill>
          <a:blip r:embed="rId2"/>
          <a:stretch>
            <a:fillRect/>
          </a:stretch>
        </p:blipFill>
        <p:spPr>
          <a:xfrm>
            <a:off x="838200" y="1109272"/>
            <a:ext cx="10358535" cy="3873275"/>
          </a:xfrm>
          <a:prstGeom prst="rect">
            <a:avLst/>
          </a:prstGeom>
        </p:spPr>
      </p:pic>
    </p:spTree>
    <p:extLst>
      <p:ext uri="{BB962C8B-B14F-4D97-AF65-F5344CB8AC3E}">
        <p14:creationId xmlns:p14="http://schemas.microsoft.com/office/powerpoint/2010/main" val="4181449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FATURALANDIRMA HESABI</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17</a:t>
            </a:fld>
            <a:endParaRPr lang="tr-TR"/>
          </a:p>
        </p:txBody>
      </p:sp>
      <p:pic>
        <p:nvPicPr>
          <p:cNvPr id="5" name="Resim 4">
            <a:extLst>
              <a:ext uri="{FF2B5EF4-FFF2-40B4-BE49-F238E27FC236}">
                <a16:creationId xmlns:a16="http://schemas.microsoft.com/office/drawing/2014/main" id="{13EFF554-469B-5AF1-4665-232F38704DE3}"/>
              </a:ext>
            </a:extLst>
          </p:cNvPr>
          <p:cNvPicPr>
            <a:picLocks noChangeAspect="1"/>
          </p:cNvPicPr>
          <p:nvPr/>
        </p:nvPicPr>
        <p:blipFill>
          <a:blip r:embed="rId2"/>
          <a:stretch>
            <a:fillRect/>
          </a:stretch>
        </p:blipFill>
        <p:spPr>
          <a:xfrm>
            <a:off x="838200" y="1109271"/>
            <a:ext cx="10515600" cy="5067691"/>
          </a:xfrm>
          <a:prstGeom prst="rect">
            <a:avLst/>
          </a:prstGeom>
        </p:spPr>
      </p:pic>
    </p:spTree>
    <p:extLst>
      <p:ext uri="{BB962C8B-B14F-4D97-AF65-F5344CB8AC3E}">
        <p14:creationId xmlns:p14="http://schemas.microsoft.com/office/powerpoint/2010/main" val="3247961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lnSpcReduction="10000"/>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Google Cloud'da API servisi, Google Cloud Platform' un (GCP) çeşitli hizmetlerine ve kaynaklarına programatik erişim sağlayan bir arayüzdür. API'ler (Uygulama Programlama Arayüzleri), geliştiricilerin kendi uygulamalarından Google Cloud'un geniş yelpazedeki hizmetlerini ve işlevlerini kullanabilmeleri için tasarlanmıştır. Bu, yazılım geliştiricilerin, Google Cloud altyapısı üzerinde çalışan uygulamalar oluştururken zaman ve kaynaklardan tasarruf etmelerini sağlar. Hadi birlikte kendi uygulamamızı yapalım.</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18</a:t>
            </a:fld>
            <a:endParaRPr lang="tr-TR"/>
          </a:p>
        </p:txBody>
      </p:sp>
      <p:pic>
        <p:nvPicPr>
          <p:cNvPr id="7" name="Resim 6">
            <a:extLst>
              <a:ext uri="{FF2B5EF4-FFF2-40B4-BE49-F238E27FC236}">
                <a16:creationId xmlns:a16="http://schemas.microsoft.com/office/drawing/2014/main" id="{0F1926AC-BFB9-43DD-362E-3C67971D1271}"/>
              </a:ext>
            </a:extLst>
          </p:cNvPr>
          <p:cNvPicPr>
            <a:picLocks noChangeAspect="1"/>
          </p:cNvPicPr>
          <p:nvPr/>
        </p:nvPicPr>
        <p:blipFill>
          <a:blip r:embed="rId2"/>
          <a:stretch>
            <a:fillRect/>
          </a:stretch>
        </p:blipFill>
        <p:spPr>
          <a:xfrm>
            <a:off x="2031740" y="1109272"/>
            <a:ext cx="8128519" cy="3634178"/>
          </a:xfrm>
          <a:prstGeom prst="rect">
            <a:avLst/>
          </a:prstGeom>
        </p:spPr>
      </p:pic>
    </p:spTree>
    <p:extLst>
      <p:ext uri="{BB962C8B-B14F-4D97-AF65-F5344CB8AC3E}">
        <p14:creationId xmlns:p14="http://schemas.microsoft.com/office/powerpoint/2010/main" val="3230837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kullanmak istediğimiz api nin ismini yazarak enable etmemiz gerekmektedir. Tercihimizi ‘Google Analytics Data API’ olarak seçip gelen ekranda enable ediyoruz. </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19</a:t>
            </a:fld>
            <a:endParaRPr lang="tr-TR"/>
          </a:p>
        </p:txBody>
      </p:sp>
      <p:pic>
        <p:nvPicPr>
          <p:cNvPr id="5" name="Resim 4">
            <a:extLst>
              <a:ext uri="{FF2B5EF4-FFF2-40B4-BE49-F238E27FC236}">
                <a16:creationId xmlns:a16="http://schemas.microsoft.com/office/drawing/2014/main" id="{718964E9-E600-99FC-D235-47A1EF1DE41F}"/>
              </a:ext>
            </a:extLst>
          </p:cNvPr>
          <p:cNvPicPr>
            <a:picLocks noChangeAspect="1"/>
          </p:cNvPicPr>
          <p:nvPr/>
        </p:nvPicPr>
        <p:blipFill>
          <a:blip r:embed="rId2"/>
          <a:stretch>
            <a:fillRect/>
          </a:stretch>
        </p:blipFill>
        <p:spPr>
          <a:xfrm>
            <a:off x="1826467" y="1109272"/>
            <a:ext cx="8539065" cy="3634178"/>
          </a:xfrm>
          <a:prstGeom prst="rect">
            <a:avLst/>
          </a:prstGeom>
        </p:spPr>
      </p:pic>
    </p:spTree>
    <p:extLst>
      <p:ext uri="{BB962C8B-B14F-4D97-AF65-F5344CB8AC3E}">
        <p14:creationId xmlns:p14="http://schemas.microsoft.com/office/powerpoint/2010/main" val="60342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a:t>BULUT BİLİŞİM</a:t>
            </a:r>
            <a:endParaRPr lang="tr-TR" sz="2800" b="1" dirty="0"/>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fontScale="85000" lnSpcReduction="10000"/>
          </a:bodyPr>
          <a:lstStyle/>
          <a:p>
            <a:pPr marL="0" indent="0" algn="just">
              <a:buNone/>
            </a:pPr>
            <a:r>
              <a:rPr lang="tr-TR" sz="2100" b="1" dirty="0"/>
              <a:t>Bulut Bilişim Nedir?</a:t>
            </a:r>
          </a:p>
          <a:p>
            <a:pPr algn="just"/>
            <a:r>
              <a:rPr lang="tr-TR" sz="1900" dirty="0"/>
              <a:t>Bulut bilişim, bilgisayarlar ve diğer cihazlar için, istendiği zaman kullanılabilen ve kullanıcılar arasında paylaşılan bilgisayar kaynakları sağlayan, internet tabanlı bilişim hizmetlerinin genel adıdır.</a:t>
            </a:r>
          </a:p>
          <a:p>
            <a:pPr marL="0" indent="0" algn="just">
              <a:buNone/>
            </a:pPr>
            <a:r>
              <a:rPr lang="tr-TR" sz="2100" b="1" dirty="0"/>
              <a:t>Bulut Bilişimin Bileşenleri Nelerdir?</a:t>
            </a:r>
          </a:p>
          <a:p>
            <a:pPr algn="just"/>
            <a:r>
              <a:rPr lang="tr-TR" sz="1900" dirty="0"/>
              <a:t>Sunucular, Depolama, Veri tabanları, Uygulama.</a:t>
            </a:r>
          </a:p>
          <a:p>
            <a:pPr marL="0" indent="0" algn="just">
              <a:buNone/>
            </a:pPr>
            <a:r>
              <a:rPr lang="de-DE" sz="2100" b="1" dirty="0"/>
              <a:t>Bulut </a:t>
            </a:r>
            <a:r>
              <a:rPr lang="tr-TR" sz="2100" b="1" dirty="0"/>
              <a:t>Bilişimin</a:t>
            </a:r>
            <a:r>
              <a:rPr lang="de-DE" sz="2100" b="1" dirty="0"/>
              <a:t> </a:t>
            </a:r>
            <a:r>
              <a:rPr lang="tr-TR" sz="2100" b="1" dirty="0"/>
              <a:t>Y</a:t>
            </a:r>
            <a:r>
              <a:rPr lang="de-DE" sz="2100" b="1" dirty="0"/>
              <a:t>erleşim </a:t>
            </a:r>
            <a:r>
              <a:rPr lang="tr-TR" sz="2100" b="1" dirty="0"/>
              <a:t>M</a:t>
            </a:r>
            <a:r>
              <a:rPr lang="de-DE" sz="2100" b="1" dirty="0"/>
              <a:t>odelleri </a:t>
            </a:r>
            <a:r>
              <a:rPr lang="tr-TR" sz="2100" b="1" dirty="0"/>
              <a:t>Nelerdir</a:t>
            </a:r>
            <a:r>
              <a:rPr lang="de-DE" sz="2100" b="1" dirty="0"/>
              <a:t>?</a:t>
            </a:r>
          </a:p>
          <a:p>
            <a:pPr algn="just"/>
            <a:r>
              <a:rPr lang="tr-TR" sz="1900" b="1" dirty="0"/>
              <a:t>Genel Bulut (Public Cloud)</a:t>
            </a:r>
          </a:p>
          <a:p>
            <a:pPr marL="0" indent="0" algn="just">
              <a:buNone/>
            </a:pPr>
            <a:r>
              <a:rPr lang="tr-TR" sz="1900" dirty="0"/>
              <a:t>Erişim Ücretsizdir. Genel internete açıktır. Herkes tarafından kullanılabilir</a:t>
            </a:r>
          </a:p>
          <a:p>
            <a:pPr algn="just"/>
            <a:r>
              <a:rPr lang="tr-TR" sz="1900" b="1" dirty="0"/>
              <a:t>Hibrit Bulut (Hybrid Cloud)</a:t>
            </a:r>
          </a:p>
          <a:p>
            <a:pPr marL="0" indent="0" algn="just">
              <a:buNone/>
            </a:pPr>
            <a:r>
              <a:rPr lang="tr-TR" sz="1900" dirty="0"/>
              <a:t>Birden fazla bulut sağlayıcı birleşimi. Yedeklilik sağlar. Herkes tarafından kullanılabilir.</a:t>
            </a:r>
          </a:p>
          <a:p>
            <a:pPr algn="just"/>
            <a:r>
              <a:rPr lang="tr-TR" sz="1900" b="1" dirty="0"/>
              <a:t>Özel Bulut (Private Cloud)</a:t>
            </a:r>
          </a:p>
          <a:p>
            <a:pPr marL="0" indent="0" algn="just">
              <a:buNone/>
            </a:pPr>
            <a:r>
              <a:rPr lang="tr-TR" sz="1900" dirty="0"/>
              <a:t>Genel internete açık değildir. Yönetimi diğer bulut modellerine göre daha maliyetlidir.</a:t>
            </a:r>
          </a:p>
          <a:p>
            <a:pPr algn="just"/>
            <a:r>
              <a:rPr lang="tr-TR" sz="1900" b="1" dirty="0"/>
              <a:t>Şirket içi Bulut (On-</a:t>
            </a:r>
            <a:r>
              <a:rPr lang="tr-TR" sz="1900" b="1" dirty="0" err="1"/>
              <a:t>premise</a:t>
            </a:r>
            <a:r>
              <a:rPr lang="tr-TR" sz="1900" b="1" dirty="0"/>
              <a:t>)</a:t>
            </a:r>
          </a:p>
          <a:p>
            <a:pPr marL="0" indent="0" algn="just">
              <a:buNone/>
            </a:pPr>
            <a:r>
              <a:rPr lang="tr-TR" sz="1900" dirty="0"/>
              <a:t>Şirkete ait veri merkezleridir. Genel internete açık değildir. Maliyet ve yönetimi en zor </a:t>
            </a:r>
          </a:p>
          <a:p>
            <a:pPr marL="0" indent="0" algn="just">
              <a:buNone/>
            </a:pPr>
            <a:r>
              <a:rPr lang="tr-TR" sz="1900" dirty="0"/>
              <a:t>modeldir</a:t>
            </a:r>
          </a:p>
          <a:p>
            <a:pPr algn="just"/>
            <a:endParaRPr lang="tr-TR" sz="2000" dirty="0"/>
          </a:p>
          <a:p>
            <a:pPr marL="0" indent="0">
              <a:buNone/>
            </a:pPr>
            <a:endParaRPr lang="tr-TR"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a:t>
            </a:fld>
            <a:endParaRPr lang="tr-TR"/>
          </a:p>
        </p:txBody>
      </p:sp>
    </p:spTree>
    <p:extLst>
      <p:ext uri="{BB962C8B-B14F-4D97-AF65-F5344CB8AC3E}">
        <p14:creationId xmlns:p14="http://schemas.microsoft.com/office/powerpoint/2010/main" val="68143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kullanmak istediğimiz api nin ismini yazarak enable etmemiz gerekmektedir. Tercihimizi </a:t>
            </a:r>
          </a:p>
          <a:p>
            <a:pPr marL="0" indent="0" algn="just">
              <a:buNone/>
            </a:pPr>
            <a:r>
              <a:rPr lang="tr-TR" sz="1600" dirty="0"/>
              <a:t>‘Google Analytics Data API’ olarak oluşturduktan sonra kimlik bilgilerini ve servis account e-mail adresini oluşturmayı unutmayınız. Aksi halde servisiniz çalışmaz.</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20</a:t>
            </a:fld>
            <a:endParaRPr lang="tr-TR"/>
          </a:p>
        </p:txBody>
      </p:sp>
      <p:pic>
        <p:nvPicPr>
          <p:cNvPr id="6" name="Resim 5">
            <a:extLst>
              <a:ext uri="{FF2B5EF4-FFF2-40B4-BE49-F238E27FC236}">
                <a16:creationId xmlns:a16="http://schemas.microsoft.com/office/drawing/2014/main" id="{88C443AF-2DE8-9728-5EC4-633C835E74FF}"/>
              </a:ext>
            </a:extLst>
          </p:cNvPr>
          <p:cNvPicPr>
            <a:picLocks noChangeAspect="1"/>
          </p:cNvPicPr>
          <p:nvPr/>
        </p:nvPicPr>
        <p:blipFill>
          <a:blip r:embed="rId2"/>
          <a:stretch>
            <a:fillRect/>
          </a:stretch>
        </p:blipFill>
        <p:spPr>
          <a:xfrm>
            <a:off x="1250069" y="1104607"/>
            <a:ext cx="9691862" cy="3919427"/>
          </a:xfrm>
          <a:prstGeom prst="rect">
            <a:avLst/>
          </a:prstGeom>
        </p:spPr>
      </p:pic>
    </p:spTree>
    <p:extLst>
      <p:ext uri="{BB962C8B-B14F-4D97-AF65-F5344CB8AC3E}">
        <p14:creationId xmlns:p14="http://schemas.microsoft.com/office/powerpoint/2010/main" val="3717556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kullanmak istediğimiz api nin ismini yazarak enable etmemiz gerekmektedir. Tercihimizi </a:t>
            </a:r>
          </a:p>
          <a:p>
            <a:pPr marL="0" indent="0" algn="just">
              <a:buNone/>
            </a:pPr>
            <a:r>
              <a:rPr lang="tr-TR" sz="1600" dirty="0"/>
              <a:t>‘Google Analytics Data API’ olarak oluşturduktan sonra kimlik bilgilerini ve servis account e-mail adresini oluşturmamız gerekmektedir.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21</a:t>
            </a:fld>
            <a:endParaRPr lang="tr-TR"/>
          </a:p>
        </p:txBody>
      </p:sp>
      <p:pic>
        <p:nvPicPr>
          <p:cNvPr id="6" name="Resim 5">
            <a:extLst>
              <a:ext uri="{FF2B5EF4-FFF2-40B4-BE49-F238E27FC236}">
                <a16:creationId xmlns:a16="http://schemas.microsoft.com/office/drawing/2014/main" id="{88C443AF-2DE8-9728-5EC4-633C835E74FF}"/>
              </a:ext>
            </a:extLst>
          </p:cNvPr>
          <p:cNvPicPr>
            <a:picLocks noChangeAspect="1"/>
          </p:cNvPicPr>
          <p:nvPr/>
        </p:nvPicPr>
        <p:blipFill>
          <a:blip r:embed="rId2"/>
          <a:stretch>
            <a:fillRect/>
          </a:stretch>
        </p:blipFill>
        <p:spPr>
          <a:xfrm>
            <a:off x="1651285" y="1109272"/>
            <a:ext cx="8889430" cy="3751977"/>
          </a:xfrm>
          <a:prstGeom prst="rect">
            <a:avLst/>
          </a:prstGeom>
        </p:spPr>
      </p:pic>
    </p:spTree>
    <p:extLst>
      <p:ext uri="{BB962C8B-B14F-4D97-AF65-F5344CB8AC3E}">
        <p14:creationId xmlns:p14="http://schemas.microsoft.com/office/powerpoint/2010/main" val="3593559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kimlik bilgilerimizi ve service account bilgilerimizi dolduruyoruz. </a:t>
            </a:r>
            <a:r>
              <a:rPr lang="tr-TR" sz="1600" i="0" dirty="0">
                <a:effectLst/>
                <a:latin typeface="Century Gothic (Gövde)"/>
              </a:rPr>
              <a:t>OAuth 2.0 Client IDs yi seçerek uygulama mobil, web veya desktop  olup olmadığını ayarlıyoruz. Burada biz desktop olanı kullanacağız.</a:t>
            </a:r>
          </a:p>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22</a:t>
            </a:fld>
            <a:endParaRPr lang="tr-TR"/>
          </a:p>
        </p:txBody>
      </p:sp>
      <p:pic>
        <p:nvPicPr>
          <p:cNvPr id="5" name="Resim 4">
            <a:extLst>
              <a:ext uri="{FF2B5EF4-FFF2-40B4-BE49-F238E27FC236}">
                <a16:creationId xmlns:a16="http://schemas.microsoft.com/office/drawing/2014/main" id="{DC260379-CD81-2C8E-A937-40142D893AA2}"/>
              </a:ext>
            </a:extLst>
          </p:cNvPr>
          <p:cNvPicPr>
            <a:picLocks noChangeAspect="1"/>
          </p:cNvPicPr>
          <p:nvPr/>
        </p:nvPicPr>
        <p:blipFill>
          <a:blip r:embed="rId2"/>
          <a:stretch>
            <a:fillRect/>
          </a:stretch>
        </p:blipFill>
        <p:spPr>
          <a:xfrm>
            <a:off x="1197951" y="1104607"/>
            <a:ext cx="9796098" cy="3779969"/>
          </a:xfrm>
          <a:prstGeom prst="rect">
            <a:avLst/>
          </a:prstGeom>
        </p:spPr>
      </p:pic>
    </p:spTree>
    <p:extLst>
      <p:ext uri="{BB962C8B-B14F-4D97-AF65-F5344CB8AC3E}">
        <p14:creationId xmlns:p14="http://schemas.microsoft.com/office/powerpoint/2010/main" val="380746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oluşturduğumuz kimlik bilgilerini download json tuşuna basarak json formatında indirip artık Google Analytics API mizden Python veya herhangi bir programlama dili ile verilerimizi çekebiliriz.</a:t>
            </a:r>
            <a:endParaRPr lang="tr-TR" sz="1600" i="0" dirty="0">
              <a:effectLst/>
              <a:latin typeface="Century Gothic (Gövde)"/>
            </a:endParaRPr>
          </a:p>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23</a:t>
            </a:fld>
            <a:endParaRPr lang="tr-TR"/>
          </a:p>
        </p:txBody>
      </p:sp>
      <p:pic>
        <p:nvPicPr>
          <p:cNvPr id="6" name="Resim 5">
            <a:extLst>
              <a:ext uri="{FF2B5EF4-FFF2-40B4-BE49-F238E27FC236}">
                <a16:creationId xmlns:a16="http://schemas.microsoft.com/office/drawing/2014/main" id="{FC91157D-5928-CD7F-4A81-4D9AB2AA6919}"/>
              </a:ext>
            </a:extLst>
          </p:cNvPr>
          <p:cNvPicPr>
            <a:picLocks noChangeAspect="1"/>
          </p:cNvPicPr>
          <p:nvPr/>
        </p:nvPicPr>
        <p:blipFill>
          <a:blip r:embed="rId2"/>
          <a:stretch>
            <a:fillRect/>
          </a:stretch>
        </p:blipFill>
        <p:spPr>
          <a:xfrm>
            <a:off x="1434581" y="1109272"/>
            <a:ext cx="9322838" cy="3640010"/>
          </a:xfrm>
          <a:prstGeom prst="rect">
            <a:avLst/>
          </a:prstGeom>
        </p:spPr>
      </p:pic>
    </p:spTree>
    <p:extLst>
      <p:ext uri="{BB962C8B-B14F-4D97-AF65-F5344CB8AC3E}">
        <p14:creationId xmlns:p14="http://schemas.microsoft.com/office/powerpoint/2010/main" val="4121754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lnSpcReduction="10000"/>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uygulamamız için gerekli kütüphaneleri indirmemiz gerekmektedir. Terminalde bilgisayarınızda python kurulu olması gerekmektedir. Terminalde ‘pip’ paket yöneticisini yüklemeniz gerekmektedir. Aşağıda paket yüklemeleri verilmiştir ;</a:t>
            </a:r>
          </a:p>
          <a:p>
            <a:pPr marL="0" indent="0" algn="just">
              <a:buNone/>
            </a:pPr>
            <a:r>
              <a:rPr lang="tr-TR" sz="1600" dirty="0"/>
              <a:t>pip install</a:t>
            </a:r>
          </a:p>
          <a:p>
            <a:pPr marL="0" indent="0" algn="just">
              <a:buNone/>
            </a:pPr>
            <a:r>
              <a:rPr lang="en-US" sz="1600" dirty="0"/>
              <a:t>pip install pandas</a:t>
            </a:r>
          </a:p>
          <a:p>
            <a:pPr marL="0" indent="0" algn="just">
              <a:buNone/>
            </a:pPr>
            <a:r>
              <a:rPr lang="en-US" sz="1600" dirty="0"/>
              <a:t>pip install google-auth</a:t>
            </a:r>
          </a:p>
          <a:p>
            <a:pPr marL="0" indent="0" algn="just">
              <a:buNone/>
            </a:pPr>
            <a:r>
              <a:rPr lang="en-US" sz="1600" dirty="0"/>
              <a:t>pip install google-analytics-data</a:t>
            </a:r>
          </a:p>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24</a:t>
            </a:fld>
            <a:endParaRPr lang="tr-TR"/>
          </a:p>
        </p:txBody>
      </p:sp>
      <p:pic>
        <p:nvPicPr>
          <p:cNvPr id="5" name="Resim 4">
            <a:extLst>
              <a:ext uri="{FF2B5EF4-FFF2-40B4-BE49-F238E27FC236}">
                <a16:creationId xmlns:a16="http://schemas.microsoft.com/office/drawing/2014/main" id="{8B80F5E0-BC5C-2959-8A92-9BC543516D90}"/>
              </a:ext>
            </a:extLst>
          </p:cNvPr>
          <p:cNvPicPr>
            <a:picLocks noChangeAspect="1"/>
          </p:cNvPicPr>
          <p:nvPr/>
        </p:nvPicPr>
        <p:blipFill>
          <a:blip r:embed="rId2"/>
          <a:stretch>
            <a:fillRect/>
          </a:stretch>
        </p:blipFill>
        <p:spPr>
          <a:xfrm>
            <a:off x="838200" y="1109272"/>
            <a:ext cx="10515600" cy="2290567"/>
          </a:xfrm>
          <a:prstGeom prst="rect">
            <a:avLst/>
          </a:prstGeom>
        </p:spPr>
      </p:pic>
    </p:spTree>
    <p:extLst>
      <p:ext uri="{BB962C8B-B14F-4D97-AF65-F5344CB8AC3E}">
        <p14:creationId xmlns:p14="http://schemas.microsoft.com/office/powerpoint/2010/main" val="866768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endParaRPr lang="tr-TR" sz="1600" dirty="0"/>
          </a:p>
          <a:p>
            <a:pPr marL="0" indent="0" algn="ctr">
              <a:buNone/>
            </a:pPr>
            <a:r>
              <a:rPr lang="tr-TR" sz="1600" dirty="0"/>
              <a:t>Bu ekranda herhangi bir editör de indirdiğimiz kimlik bilgilerini eklememiz gerekmektedir.</a:t>
            </a:r>
            <a:endParaRPr lang="tr-TR" sz="1600" i="0" dirty="0">
              <a:effectLst/>
              <a:latin typeface="Century Gothic (Gövde)"/>
            </a:endParaRPr>
          </a:p>
          <a:p>
            <a:pPr marL="0" indent="0" algn="ctr">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25</a:t>
            </a:fld>
            <a:endParaRPr lang="tr-TR"/>
          </a:p>
        </p:txBody>
      </p:sp>
      <p:pic>
        <p:nvPicPr>
          <p:cNvPr id="5" name="Resim 4">
            <a:extLst>
              <a:ext uri="{FF2B5EF4-FFF2-40B4-BE49-F238E27FC236}">
                <a16:creationId xmlns:a16="http://schemas.microsoft.com/office/drawing/2014/main" id="{00B63FFA-F87D-DBF2-CB9F-5FA8847F929A}"/>
              </a:ext>
            </a:extLst>
          </p:cNvPr>
          <p:cNvPicPr>
            <a:picLocks noChangeAspect="1"/>
          </p:cNvPicPr>
          <p:nvPr/>
        </p:nvPicPr>
        <p:blipFill>
          <a:blip r:embed="rId2"/>
          <a:stretch>
            <a:fillRect/>
          </a:stretch>
        </p:blipFill>
        <p:spPr>
          <a:xfrm>
            <a:off x="1513892" y="1109272"/>
            <a:ext cx="9164215" cy="4379414"/>
          </a:xfrm>
          <a:prstGeom prst="rect">
            <a:avLst/>
          </a:prstGeom>
        </p:spPr>
      </p:pic>
    </p:spTree>
    <p:extLst>
      <p:ext uri="{BB962C8B-B14F-4D97-AF65-F5344CB8AC3E}">
        <p14:creationId xmlns:p14="http://schemas.microsoft.com/office/powerpoint/2010/main" val="171549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API &amp; SERVİCES</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lnSpcReduction="10000"/>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r>
              <a:rPr lang="tr-TR" sz="1600" dirty="0"/>
              <a:t>Bu ekranda çekmek istediğimiz sorguda ki metrics ve dimensions ga4 verisine atacağımız request body oluşturuyoruz. Artık Google Analytics den başarılı bir şekilde veri çekme işlemi yapabiliriz.</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26</a:t>
            </a:fld>
            <a:endParaRPr lang="tr-TR"/>
          </a:p>
        </p:txBody>
      </p:sp>
      <p:pic>
        <p:nvPicPr>
          <p:cNvPr id="6" name="Resim 5">
            <a:extLst>
              <a:ext uri="{FF2B5EF4-FFF2-40B4-BE49-F238E27FC236}">
                <a16:creationId xmlns:a16="http://schemas.microsoft.com/office/drawing/2014/main" id="{978A9D5F-D342-F34D-8C5C-0DA47FFC6FC7}"/>
              </a:ext>
            </a:extLst>
          </p:cNvPr>
          <p:cNvPicPr>
            <a:picLocks noChangeAspect="1"/>
          </p:cNvPicPr>
          <p:nvPr/>
        </p:nvPicPr>
        <p:blipFill>
          <a:blip r:embed="rId2"/>
          <a:stretch>
            <a:fillRect/>
          </a:stretch>
        </p:blipFill>
        <p:spPr>
          <a:xfrm>
            <a:off x="1361647" y="1109272"/>
            <a:ext cx="9468705" cy="4171855"/>
          </a:xfrm>
          <a:prstGeom prst="rect">
            <a:avLst/>
          </a:prstGeom>
        </p:spPr>
      </p:pic>
    </p:spTree>
    <p:extLst>
      <p:ext uri="{BB962C8B-B14F-4D97-AF65-F5344CB8AC3E}">
        <p14:creationId xmlns:p14="http://schemas.microsoft.com/office/powerpoint/2010/main" val="3844731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r>
              <a:rPr lang="tr-TR" sz="1600" dirty="0"/>
              <a:t>IAM (Identity and Access Management) &amp; ADMIN (Administration) hizmetleri, kullanıcıların bulut altyapısının güvenliğini ve yönetimini sağlamak için kullanılan önemli araçlardır. Bu hizmetler, GCP hesaplarını ve kaynaklarını yönetmek için kullanılır ve organizasyonların güvenlik gereksinimlerini karşılamalarına yardımcı olur.</a:t>
            </a:r>
          </a:p>
          <a:p>
            <a:pPr marL="0" indent="0" algn="just">
              <a:buNone/>
            </a:pPr>
            <a:r>
              <a:rPr lang="tr-TR" b="1" dirty="0"/>
              <a:t>IAM (Identity and Access Management)</a:t>
            </a:r>
          </a:p>
          <a:p>
            <a:pPr marL="0" indent="0" algn="just">
              <a:buNone/>
            </a:pPr>
            <a:r>
              <a:rPr lang="tr-TR" sz="1600" dirty="0"/>
              <a:t>IAM, GCP hesaplarının kimliklerini ve erişim izinlerini yönetmek için kullanılan bir hizmettir. IAM kullanarak, kullanıcılar ve servis hesapları gibi kimlikleri oluşturabilir, bu kimliklere roller atayabilir ve bu roller aracılığıyla belirli kaynaklara erişim izinlerini kontrol edebilirsiniz.</a:t>
            </a:r>
          </a:p>
          <a:p>
            <a:pPr marL="0" indent="0" algn="just">
              <a:buNone/>
            </a:pPr>
            <a:endParaRPr lang="tr-TR" sz="1600" dirty="0"/>
          </a:p>
          <a:p>
            <a:pPr algn="just"/>
            <a:r>
              <a:rPr lang="tr-TR" sz="1600" b="1" dirty="0"/>
              <a:t>Kimlikler: </a:t>
            </a:r>
            <a:r>
              <a:rPr lang="tr-TR" sz="1600" dirty="0"/>
              <a:t>Kullanıcılar, servis hesapları ve gruplar gibi GCP kimliklerini oluşturabilirsiniz.</a:t>
            </a:r>
          </a:p>
          <a:p>
            <a:pPr algn="just"/>
            <a:r>
              <a:rPr lang="tr-TR" sz="1600" b="1" dirty="0"/>
              <a:t>Roller: </a:t>
            </a:r>
            <a:r>
              <a:rPr lang="tr-TR" sz="1600" dirty="0"/>
              <a:t>GCP'nin önceden tanımlanmış rolleri veya özel roller oluşturarak, kullanıcılara belirli yetkileri atayabilirsiniz.</a:t>
            </a:r>
          </a:p>
          <a:p>
            <a:pPr algn="just"/>
            <a:r>
              <a:rPr lang="tr-TR" sz="1600" b="1" dirty="0"/>
              <a:t>Politikalar: </a:t>
            </a:r>
            <a:r>
              <a:rPr lang="tr-TR" sz="1600" dirty="0"/>
              <a:t>Kaynaklara erişim izinlerini belirlemek için IAM politikalarını kullanabilirsiniz. Bu politikalar, kimliklerin rollerine göre belirli kaynaklara hangi türde erişime sahip olacağını tanımlar.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27</a:t>
            </a:fld>
            <a:endParaRPr lang="tr-TR"/>
          </a:p>
        </p:txBody>
      </p:sp>
    </p:spTree>
    <p:extLst>
      <p:ext uri="{BB962C8B-B14F-4D97-AF65-F5344CB8AC3E}">
        <p14:creationId xmlns:p14="http://schemas.microsoft.com/office/powerpoint/2010/main" val="230981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r>
              <a:rPr lang="tr-TR" b="1" dirty="0"/>
              <a:t>ADMIN (Administration)</a:t>
            </a:r>
          </a:p>
          <a:p>
            <a:pPr marL="0" indent="0" algn="just">
              <a:buNone/>
            </a:pPr>
            <a:r>
              <a:rPr lang="tr-TR" sz="1600" dirty="0"/>
              <a:t>ADMIN hizmetleri, GCP hesaplarının ve organizasyonların genel yönetimini sağlar. Bu hizmetler, organizasyonel yapıyı oluşturmayı, faturalandırmayı yönetmeyi, hizmetleri etkinleştirmeyi veya devre dışı bırakmayı ve kullanıcıların hesaplarını yönetmeyi içerir.</a:t>
            </a:r>
          </a:p>
          <a:p>
            <a:pPr algn="just"/>
            <a:r>
              <a:rPr lang="tr-TR" sz="1600" b="1" dirty="0"/>
              <a:t>Faturalandırma: </a:t>
            </a:r>
            <a:r>
              <a:rPr lang="tr-TR" sz="1600" dirty="0"/>
              <a:t>Fatura bilgilerini görüntülemek, fatura detaylarını yönetmek ve faturaları ödemek için faturalandırma hizmetleri kullanılır.</a:t>
            </a:r>
          </a:p>
          <a:p>
            <a:pPr algn="just"/>
            <a:r>
              <a:rPr lang="tr-TR" sz="1600" b="1" dirty="0"/>
              <a:t>Organizasyon Yönetimi: </a:t>
            </a:r>
            <a:r>
              <a:rPr lang="tr-TR" sz="1600" dirty="0"/>
              <a:t>GCP hesaplarını hiyerarşik bir yapıda düzenlemek için organizasyonları kullanabilirsiniz. Organizasyonlar, birden çok proje ve kullanıcıyı kolayca yönetmenize olanak tanır.</a:t>
            </a:r>
          </a:p>
          <a:p>
            <a:pPr algn="just"/>
            <a:r>
              <a:rPr lang="tr-TR" sz="1600" b="1" dirty="0"/>
              <a:t>Hizmetlerin Etkinleştirilmesi ve Yönetimi: </a:t>
            </a:r>
            <a:r>
              <a:rPr lang="tr-TR" sz="1600" dirty="0"/>
              <a:t>GCP'nin sunduğu farklı hizmetleri etkinleştirebilir, devre dışı bırakabilir veya kısıtlayabilirsiniz. Bu, organizasyonel gereksinimlere göre GCP hizmetlerinin kullanımını kontrol etmenize olanak tanır.</a:t>
            </a:r>
          </a:p>
          <a:p>
            <a:pPr algn="just"/>
            <a:r>
              <a:rPr lang="tr-TR" sz="1600" b="1" dirty="0"/>
              <a:t>Kullanıcı Yönetimi: </a:t>
            </a:r>
            <a:r>
              <a:rPr lang="tr-TR" sz="1600" dirty="0"/>
              <a:t>Kullanıcı hesaplarını oluşturmak, silmek, roller atamak ve kullanıcıların erişimini yönetmek için kullanıcı yönetimi araçlarını kullanabilirsiniz.</a:t>
            </a:r>
          </a:p>
          <a:p>
            <a:pPr marL="0" indent="0" algn="just">
              <a:buNone/>
            </a:pPr>
            <a:r>
              <a:rPr lang="tr-TR" sz="1600" dirty="0"/>
              <a:t>IAM &amp; ADMIN hizmetleri, GCP hesaplarının güvenliği ve yönetimi için kritik öneme sahiptir. Organizasyonların bu hizmetleri etkin ve güvenli bir şekilde kullanması, GCP altyapısını daha iyi yönetmelerine ve güvenliklerini sağlamalarına yardımcı olur.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28</a:t>
            </a:fld>
            <a:endParaRPr lang="tr-TR"/>
          </a:p>
        </p:txBody>
      </p:sp>
    </p:spTree>
    <p:extLst>
      <p:ext uri="{BB962C8B-B14F-4D97-AF65-F5344CB8AC3E}">
        <p14:creationId xmlns:p14="http://schemas.microsoft.com/office/powerpoint/2010/main" val="3096823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pic>
        <p:nvPicPr>
          <p:cNvPr id="5" name="İçerik Yer Tutucusu 4">
            <a:extLst>
              <a:ext uri="{FF2B5EF4-FFF2-40B4-BE49-F238E27FC236}">
                <a16:creationId xmlns:a16="http://schemas.microsoft.com/office/drawing/2014/main" id="{E3A2FD87-75C3-C746-7464-EE9A2C8CCA3F}"/>
              </a:ext>
            </a:extLst>
          </p:cNvPr>
          <p:cNvPicPr>
            <a:picLocks noGrp="1" noChangeAspect="1"/>
          </p:cNvPicPr>
          <p:nvPr>
            <p:ph idx="1"/>
          </p:nvPr>
        </p:nvPicPr>
        <p:blipFill>
          <a:blip r:embed="rId2"/>
          <a:stretch>
            <a:fillRect/>
          </a:stretch>
        </p:blipFill>
        <p:spPr>
          <a:xfrm>
            <a:off x="838200" y="1109663"/>
            <a:ext cx="10515600" cy="5067300"/>
          </a:xfrm>
        </p:spPr>
      </p:pic>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29</a:t>
            </a:fld>
            <a:endParaRPr lang="tr-TR"/>
          </a:p>
        </p:txBody>
      </p:sp>
    </p:spTree>
    <p:extLst>
      <p:ext uri="{BB962C8B-B14F-4D97-AF65-F5344CB8AC3E}">
        <p14:creationId xmlns:p14="http://schemas.microsoft.com/office/powerpoint/2010/main" val="416810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BULUT BİLİŞİM</a:t>
            </a:r>
          </a:p>
        </p:txBody>
      </p:sp>
      <p:pic>
        <p:nvPicPr>
          <p:cNvPr id="7" name="İçerik Yer Tutucusu 5">
            <a:extLst>
              <a:ext uri="{FF2B5EF4-FFF2-40B4-BE49-F238E27FC236}">
                <a16:creationId xmlns:a16="http://schemas.microsoft.com/office/drawing/2014/main" id="{C742EC84-177C-F41C-1BC1-6D7F5C7AB26F}"/>
              </a:ext>
            </a:extLst>
          </p:cNvPr>
          <p:cNvPicPr>
            <a:picLocks noGrp="1" noChangeAspect="1"/>
          </p:cNvPicPr>
          <p:nvPr>
            <p:ph idx="1"/>
          </p:nvPr>
        </p:nvPicPr>
        <p:blipFill>
          <a:blip r:embed="rId2"/>
          <a:stretch>
            <a:fillRect/>
          </a:stretch>
        </p:blipFill>
        <p:spPr>
          <a:xfrm>
            <a:off x="1906948" y="1109663"/>
            <a:ext cx="8378104" cy="5067300"/>
          </a:xfrm>
          <a:prstGeom prst="rect">
            <a:avLst/>
          </a:prstGeom>
        </p:spPr>
      </p:pic>
      <p:sp>
        <p:nvSpPr>
          <p:cNvPr id="8" name="Alt Bilgi Yer Tutucusu 7">
            <a:extLst>
              <a:ext uri="{FF2B5EF4-FFF2-40B4-BE49-F238E27FC236}">
                <a16:creationId xmlns:a16="http://schemas.microsoft.com/office/drawing/2014/main" id="{FDA20563-0868-74B2-C73E-66DF7AE49529}"/>
              </a:ext>
            </a:extLst>
          </p:cNvPr>
          <p:cNvSpPr>
            <a:spLocks noGrp="1"/>
          </p:cNvSpPr>
          <p:nvPr>
            <p:ph type="ftr" sz="quarter" idx="11"/>
          </p:nvPr>
        </p:nvSpPr>
        <p:spPr/>
        <p:txBody>
          <a:bodyPr/>
          <a:lstStyle/>
          <a:p>
            <a:r>
              <a:rPr lang="tr-TR"/>
              <a:t>Google Cloud</a:t>
            </a:r>
          </a:p>
        </p:txBody>
      </p:sp>
      <p:sp>
        <p:nvSpPr>
          <p:cNvPr id="9" name="Slayt Numarası Yer Tutucusu 8">
            <a:extLst>
              <a:ext uri="{FF2B5EF4-FFF2-40B4-BE49-F238E27FC236}">
                <a16:creationId xmlns:a16="http://schemas.microsoft.com/office/drawing/2014/main" id="{193B2BED-DFD5-E803-2671-C76C94F0D31D}"/>
              </a:ext>
            </a:extLst>
          </p:cNvPr>
          <p:cNvSpPr>
            <a:spLocks noGrp="1"/>
          </p:cNvSpPr>
          <p:nvPr>
            <p:ph type="sldNum" sz="quarter" idx="12"/>
          </p:nvPr>
        </p:nvSpPr>
        <p:spPr/>
        <p:txBody>
          <a:bodyPr/>
          <a:lstStyle/>
          <a:p>
            <a:fld id="{535EDFE8-5AA3-4FF8-A1F3-706F6E1407C0}" type="slidenum">
              <a:rPr lang="tr-TR" smtClean="0"/>
              <a:t>3</a:t>
            </a:fld>
            <a:endParaRPr lang="tr-TR"/>
          </a:p>
        </p:txBody>
      </p:sp>
    </p:spTree>
    <p:extLst>
      <p:ext uri="{BB962C8B-B14F-4D97-AF65-F5344CB8AC3E}">
        <p14:creationId xmlns:p14="http://schemas.microsoft.com/office/powerpoint/2010/main" val="788661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30</a:t>
            </a:fld>
            <a:endParaRPr lang="tr-TR"/>
          </a:p>
        </p:txBody>
      </p:sp>
      <p:pic>
        <p:nvPicPr>
          <p:cNvPr id="7" name="İçerik Yer Tutucusu 6">
            <a:extLst>
              <a:ext uri="{FF2B5EF4-FFF2-40B4-BE49-F238E27FC236}">
                <a16:creationId xmlns:a16="http://schemas.microsoft.com/office/drawing/2014/main" id="{A16E60CE-4297-942F-E738-6F7C7560BE8F}"/>
              </a:ext>
            </a:extLst>
          </p:cNvPr>
          <p:cNvPicPr>
            <a:picLocks noGrp="1" noChangeAspect="1"/>
          </p:cNvPicPr>
          <p:nvPr>
            <p:ph idx="1"/>
          </p:nvPr>
        </p:nvPicPr>
        <p:blipFill>
          <a:blip r:embed="rId2"/>
          <a:stretch>
            <a:fillRect/>
          </a:stretch>
        </p:blipFill>
        <p:spPr>
          <a:xfrm>
            <a:off x="1014704" y="1056037"/>
            <a:ext cx="10162592" cy="5095555"/>
          </a:xfrm>
        </p:spPr>
      </p:pic>
    </p:spTree>
    <p:extLst>
      <p:ext uri="{BB962C8B-B14F-4D97-AF65-F5344CB8AC3E}">
        <p14:creationId xmlns:p14="http://schemas.microsoft.com/office/powerpoint/2010/main" val="307272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31</a:t>
            </a:fld>
            <a:endParaRPr lang="tr-TR"/>
          </a:p>
        </p:txBody>
      </p:sp>
      <p:pic>
        <p:nvPicPr>
          <p:cNvPr id="6" name="İçerik Yer Tutucusu 5">
            <a:extLst>
              <a:ext uri="{FF2B5EF4-FFF2-40B4-BE49-F238E27FC236}">
                <a16:creationId xmlns:a16="http://schemas.microsoft.com/office/drawing/2014/main" id="{02A92FA2-869F-20DD-92C3-B01BFCA9C20B}"/>
              </a:ext>
            </a:extLst>
          </p:cNvPr>
          <p:cNvPicPr>
            <a:picLocks noGrp="1" noChangeAspect="1"/>
          </p:cNvPicPr>
          <p:nvPr>
            <p:ph idx="1"/>
          </p:nvPr>
        </p:nvPicPr>
        <p:blipFill>
          <a:blip r:embed="rId2"/>
          <a:stretch>
            <a:fillRect/>
          </a:stretch>
        </p:blipFill>
        <p:spPr>
          <a:xfrm>
            <a:off x="838200" y="1285875"/>
            <a:ext cx="10515599" cy="4749801"/>
          </a:xfrm>
        </p:spPr>
      </p:pic>
    </p:spTree>
    <p:extLst>
      <p:ext uri="{BB962C8B-B14F-4D97-AF65-F5344CB8AC3E}">
        <p14:creationId xmlns:p14="http://schemas.microsoft.com/office/powerpoint/2010/main" val="3666220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IAM &amp; ADMIN</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32</a:t>
            </a:fld>
            <a:endParaRPr lang="tr-TR"/>
          </a:p>
        </p:txBody>
      </p:sp>
      <p:sp>
        <p:nvSpPr>
          <p:cNvPr id="4" name="İçerik Yer Tutucusu 3">
            <a:extLst>
              <a:ext uri="{FF2B5EF4-FFF2-40B4-BE49-F238E27FC236}">
                <a16:creationId xmlns:a16="http://schemas.microsoft.com/office/drawing/2014/main" id="{DECE3917-7ABF-D587-F1A4-82E241D9C01E}"/>
              </a:ext>
            </a:extLst>
          </p:cNvPr>
          <p:cNvSpPr>
            <a:spLocks noGrp="1"/>
          </p:cNvSpPr>
          <p:nvPr>
            <p:ph idx="1"/>
          </p:nvPr>
        </p:nvSpPr>
        <p:spPr/>
        <p:txBody>
          <a:bodyPr>
            <a:normAutofit fontScale="92500" lnSpcReduction="10000"/>
          </a:bodyPr>
          <a:lstStyle/>
          <a:p>
            <a:endParaRPr lang="tr-TR" dirty="0"/>
          </a:p>
          <a:p>
            <a:endParaRPr lang="tr-TR" dirty="0"/>
          </a:p>
          <a:p>
            <a:endParaRPr lang="tr-TR" dirty="0"/>
          </a:p>
          <a:p>
            <a:endParaRPr lang="tr-TR" dirty="0"/>
          </a:p>
          <a:p>
            <a:endParaRPr lang="tr-TR" dirty="0"/>
          </a:p>
          <a:p>
            <a:endParaRPr lang="tr-TR" dirty="0"/>
          </a:p>
          <a:p>
            <a:endParaRPr lang="tr-TR" dirty="0"/>
          </a:p>
          <a:p>
            <a:endParaRPr lang="tr-TR" dirty="0"/>
          </a:p>
          <a:p>
            <a:pPr marL="0" indent="0">
              <a:buNone/>
            </a:pPr>
            <a:endParaRPr lang="tr-TR" sz="1700" dirty="0"/>
          </a:p>
          <a:p>
            <a:pPr marL="0" indent="0">
              <a:buNone/>
            </a:pPr>
            <a:r>
              <a:rPr lang="tr-TR" sz="1700" dirty="0"/>
              <a:t>Bir Google Cloud Service Account (Hizmet Hesabı), bir hizmetin bir Google Cloud hizmeti veya kaynağına erişmek için kullanılan sanal bir kimliktir. Bu hesaplar, kullanıcı hesapları gibi davranır, ancak bir hizmet veya otomasyon tarafından kullanılmak üzere tasarlanmıştır.</a:t>
            </a:r>
          </a:p>
        </p:txBody>
      </p:sp>
      <p:pic>
        <p:nvPicPr>
          <p:cNvPr id="7" name="Resim 6">
            <a:extLst>
              <a:ext uri="{FF2B5EF4-FFF2-40B4-BE49-F238E27FC236}">
                <a16:creationId xmlns:a16="http://schemas.microsoft.com/office/drawing/2014/main" id="{2ECF2BCE-D758-04AD-912C-BDACE9C9DCEB}"/>
              </a:ext>
            </a:extLst>
          </p:cNvPr>
          <p:cNvPicPr>
            <a:picLocks noChangeAspect="1"/>
          </p:cNvPicPr>
          <p:nvPr/>
        </p:nvPicPr>
        <p:blipFill>
          <a:blip r:embed="rId2"/>
          <a:stretch>
            <a:fillRect/>
          </a:stretch>
        </p:blipFill>
        <p:spPr>
          <a:xfrm>
            <a:off x="2230017" y="929097"/>
            <a:ext cx="7731966" cy="4099915"/>
          </a:xfrm>
          <a:prstGeom prst="rect">
            <a:avLst/>
          </a:prstGeom>
        </p:spPr>
      </p:pic>
    </p:spTree>
    <p:extLst>
      <p:ext uri="{BB962C8B-B14F-4D97-AF65-F5344CB8AC3E}">
        <p14:creationId xmlns:p14="http://schemas.microsoft.com/office/powerpoint/2010/main" val="123651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MARKETPLACE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33</a:t>
            </a:fld>
            <a:endParaRPr lang="tr-TR"/>
          </a:p>
        </p:txBody>
      </p:sp>
      <p:sp>
        <p:nvSpPr>
          <p:cNvPr id="4" name="İçerik Yer Tutucusu 3">
            <a:extLst>
              <a:ext uri="{FF2B5EF4-FFF2-40B4-BE49-F238E27FC236}">
                <a16:creationId xmlns:a16="http://schemas.microsoft.com/office/drawing/2014/main" id="{DECE3917-7ABF-D587-F1A4-82E241D9C01E}"/>
              </a:ext>
            </a:extLst>
          </p:cNvPr>
          <p:cNvSpPr>
            <a:spLocks noGrp="1"/>
          </p:cNvSpPr>
          <p:nvPr>
            <p:ph idx="1"/>
          </p:nvPr>
        </p:nvSpPr>
        <p:spPr>
          <a:xfrm>
            <a:off x="1066800" y="822960"/>
            <a:ext cx="10287000" cy="5212080"/>
          </a:xfrm>
        </p:spPr>
        <p:txBody>
          <a:bodyPr>
            <a:normAutofit fontScale="92500" lnSpcReduction="20000"/>
          </a:bodyPr>
          <a:lstStyle/>
          <a:p>
            <a:pPr marL="0" indent="0">
              <a:buNone/>
            </a:pPr>
            <a:endParaRPr lang="tr-TR" dirty="0"/>
          </a:p>
          <a:p>
            <a:endParaRPr lang="tr-TR" dirty="0"/>
          </a:p>
          <a:p>
            <a:endParaRPr lang="tr-TR" dirty="0"/>
          </a:p>
          <a:p>
            <a:endParaRPr lang="tr-TR" dirty="0"/>
          </a:p>
          <a:p>
            <a:endParaRPr lang="tr-TR" dirty="0"/>
          </a:p>
          <a:p>
            <a:endParaRPr lang="tr-TR" dirty="0"/>
          </a:p>
          <a:p>
            <a:endParaRPr lang="tr-TR" dirty="0"/>
          </a:p>
          <a:p>
            <a:pPr marL="0" indent="0">
              <a:buNone/>
            </a:pPr>
            <a:endParaRPr lang="tr-TR" sz="1700" dirty="0"/>
          </a:p>
          <a:p>
            <a:pPr marL="0" indent="0">
              <a:buNone/>
            </a:pPr>
            <a:endParaRPr lang="tr-TR" sz="1700" dirty="0"/>
          </a:p>
          <a:p>
            <a:endParaRPr lang="tr-TR" sz="1700" dirty="0"/>
          </a:p>
          <a:p>
            <a:endParaRPr lang="tr-TR" sz="1700" dirty="0"/>
          </a:p>
          <a:p>
            <a:endParaRPr lang="tr-TR" sz="1700" dirty="0"/>
          </a:p>
          <a:p>
            <a:r>
              <a:rPr lang="tr-TR" sz="1700" dirty="0"/>
              <a:t>Google Cloud Marketplace, Google Cloud'un kullanıcıların bulut hizmetlerini keşfetmelerini, satın almalarını ve dağıtmalarını sağlayan bir platformdur. Bu platform, kullanıcıların çeşitli hizmet sağlayıcıların çözümlerini bulut ortamında kolayca bulmalarını ve kullanmalarını sağlar.</a:t>
            </a:r>
          </a:p>
          <a:p>
            <a:r>
              <a:rPr lang="tr-TR" sz="1700" dirty="0"/>
              <a:t>Google Cloud Marketplace üzerinde, birçok farklı kategoride (veri analizi, veri tabanları, yapay zeka, güvenlik, uygulama geliştirme vb.) hazır hizmetler ve çözümler bulunabilir. Bu çözümler, önceden yapılandırılmış sanal makineler, konteyner görüntüleri, hizmetler ve uygulamalar şeklinde sunulabilir.</a:t>
            </a:r>
          </a:p>
          <a:p>
            <a:pPr marL="0" indent="0">
              <a:buNone/>
            </a:pPr>
            <a:endParaRPr lang="tr-TR" sz="1700" dirty="0"/>
          </a:p>
        </p:txBody>
      </p:sp>
      <p:pic>
        <p:nvPicPr>
          <p:cNvPr id="5" name="Resim 4">
            <a:extLst>
              <a:ext uri="{FF2B5EF4-FFF2-40B4-BE49-F238E27FC236}">
                <a16:creationId xmlns:a16="http://schemas.microsoft.com/office/drawing/2014/main" id="{6E7CF9DD-9E7E-354E-6637-0785DD59BF0E}"/>
              </a:ext>
            </a:extLst>
          </p:cNvPr>
          <p:cNvPicPr>
            <a:picLocks noChangeAspect="1"/>
          </p:cNvPicPr>
          <p:nvPr/>
        </p:nvPicPr>
        <p:blipFill>
          <a:blip r:embed="rId2"/>
          <a:stretch>
            <a:fillRect/>
          </a:stretch>
        </p:blipFill>
        <p:spPr>
          <a:xfrm>
            <a:off x="1439247" y="822960"/>
            <a:ext cx="9542106" cy="3721048"/>
          </a:xfrm>
          <a:prstGeom prst="rect">
            <a:avLst/>
          </a:prstGeom>
        </p:spPr>
      </p:pic>
    </p:spTree>
    <p:extLst>
      <p:ext uri="{BB962C8B-B14F-4D97-AF65-F5344CB8AC3E}">
        <p14:creationId xmlns:p14="http://schemas.microsoft.com/office/powerpoint/2010/main" val="3232480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COMPUTE ENGİNE</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Autofit/>
          </a:bodyPr>
          <a:lstStyle/>
          <a:p>
            <a:pPr marL="0" indent="0" algn="just">
              <a:buNone/>
            </a:pPr>
            <a:r>
              <a:rPr lang="tr-TR" sz="1600" dirty="0"/>
              <a:t>Google Cloud Platform'un (GCP) en temel hizmetlerinden biri olan Compute Engine, kullanıcılara sanal makine (VM) örnekleri oluşturma, çalıştırma ve yönetme imkanı sağlayan bir bulut bilişim hizmetidir. Compute Engine'in temel özellikleri şunlardır:</a:t>
            </a:r>
          </a:p>
          <a:p>
            <a:pPr marL="0" indent="0" algn="just">
              <a:buNone/>
            </a:pPr>
            <a:r>
              <a:rPr lang="tr-TR" sz="1600" b="1" dirty="0"/>
              <a:t>Sanal Makine Örnekleri: </a:t>
            </a:r>
            <a:r>
              <a:rPr lang="tr-TR" sz="1600" dirty="0"/>
              <a:t>Compute Engine, kullanıcıların çeşitli boyutlarda sanal makine örnekleri oluşturmasına olanak tanır. Kullanıcılar, iş yüklerine ve gereksinimlerine uygun CPU, bellek ve disk kapasitesine sahip VM'ler oluşturabilirler.</a:t>
            </a:r>
          </a:p>
          <a:p>
            <a:pPr marL="0" indent="0" algn="just">
              <a:buNone/>
            </a:pPr>
            <a:r>
              <a:rPr lang="tr-TR" sz="1600" b="1" dirty="0"/>
              <a:t>Ölçeklenebilirlik: </a:t>
            </a:r>
            <a:r>
              <a:rPr lang="tr-TR" sz="1600" dirty="0"/>
              <a:t>Compute Engine, kullanıcıların iş yüklerini ihtiyaçlarına göre ölçeklendirmelerine izin verir. Kullanıcılar, iş yüklerinin talep artışlarına veya azalışlarına otomatik olarak yanıt verecek şekilde VM'leri otomatik olarak ölçeklendirebilirler.</a:t>
            </a:r>
          </a:p>
          <a:p>
            <a:pPr marL="0" indent="0" algn="just">
              <a:buNone/>
            </a:pPr>
            <a:r>
              <a:rPr lang="tr-TR" sz="1600" b="1" dirty="0"/>
              <a:t>Güvenlik: </a:t>
            </a:r>
            <a:r>
              <a:rPr lang="tr-TR" sz="1600" dirty="0"/>
              <a:t>Compute Engine, kullanıcıların VM'lerini güvenli bir şekilde çalıştırmasını sağlar. Kullanıcılar, VM'leri izole edilmiş bir ortamda çalıştırabilir ve ağ ve veri güvenliği için gelişmiş güvenlik önlemleri alabilirler.</a:t>
            </a:r>
          </a:p>
          <a:p>
            <a:pPr marL="0" indent="0" algn="just">
              <a:buNone/>
            </a:pPr>
            <a:r>
              <a:rPr lang="tr-TR" sz="1600" b="1" dirty="0"/>
              <a:t>Fiyatlandırma: </a:t>
            </a:r>
            <a:r>
              <a:rPr lang="tr-TR" sz="1600" dirty="0"/>
              <a:t>Compute Engine, kullanıcıların ihtiyaçlarına ve kullanım düzenlerine göre farklı fiyatlandırma seçenekleri sunar. Kullanıcılar, talep ettikleri kaynakları (CPU, bellek, depolama vb.) belirleyerek ve kullanım sürelerine göre ödeme yaparak maliyetleri optimize edebilirler.</a:t>
            </a:r>
          </a:p>
          <a:p>
            <a:pPr marL="0" indent="0" algn="just">
              <a:buNone/>
            </a:pPr>
            <a:r>
              <a:rPr lang="tr-TR" sz="1600" b="1" dirty="0"/>
              <a:t>Yönetim Araçları: </a:t>
            </a:r>
            <a:r>
              <a:rPr lang="tr-TR" sz="1600" dirty="0"/>
              <a:t>Compute Engine, kullanıcıların VM'leri yönetmelerini kolaylaştıran bir dizi yönetim aracı sunar. Kullanıcılar, VM'leri oluşturabilir, başlatır, durdurabilir, yeniden başlatabilir ve izleyebilirler.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34</a:t>
            </a:fld>
            <a:endParaRPr lang="tr-TR"/>
          </a:p>
        </p:txBody>
      </p:sp>
    </p:spTree>
    <p:extLst>
      <p:ext uri="{BB962C8B-B14F-4D97-AF65-F5344CB8AC3E}">
        <p14:creationId xmlns:p14="http://schemas.microsoft.com/office/powerpoint/2010/main" val="2271495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KUBERNETES ENGİNE</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Autofit/>
          </a:bodyPr>
          <a:lstStyle/>
          <a:p>
            <a:pPr marL="0" indent="0" algn="just">
              <a:buNone/>
            </a:pPr>
            <a:r>
              <a:rPr lang="tr-TR" sz="1600" dirty="0"/>
              <a:t>Konteyner dünyasında "</a:t>
            </a:r>
            <a:r>
              <a:rPr lang="tr-TR" sz="1600" b="1" dirty="0"/>
              <a:t>image</a:t>
            </a:r>
            <a:r>
              <a:rPr lang="tr-TR" sz="1600" dirty="0"/>
              <a:t>" (imaj), bir konteynerin çalıştırılabilir durumunu ve içeriğini tanımlayan bir dosya veya pakettir. Bir konteyner imajı, bir uygulamanın çalıştırılmasına ve dağıtılmasına olanak tanıyan tüm gerekli dosyaları, kütüphaneleri, çalışma zamanı ortamlarını ve yapılandırma ayarlarını içerir.</a:t>
            </a:r>
          </a:p>
          <a:p>
            <a:pPr marL="0" indent="0" algn="just">
              <a:buNone/>
            </a:pPr>
            <a:r>
              <a:rPr lang="tr-TR" sz="1600" b="1" dirty="0"/>
              <a:t>Konteyner</a:t>
            </a:r>
            <a:r>
              <a:rPr lang="tr-TR" sz="1600" dirty="0"/>
              <a:t>, bir uygulamanın tüm bağımlılıklarını (kod, çalışma zamanı, kütüphaneler, ayarlar vb.) </a:t>
            </a:r>
            <a:r>
              <a:rPr lang="tr-TR" sz="1600" dirty="0" err="1"/>
              <a:t>biraraya</a:t>
            </a:r>
            <a:r>
              <a:rPr lang="tr-TR" sz="1600" dirty="0"/>
              <a:t> getiren ve izole edilen hafif bir birimdir. Konteynerler, uygulamaların taşınabilirliğini ve çalışma ortamının tutarlılığını sağlamak için kullanılır.</a:t>
            </a:r>
          </a:p>
          <a:p>
            <a:pPr algn="just"/>
            <a:r>
              <a:rPr lang="tr-TR" sz="1600" b="1" dirty="0"/>
              <a:t>Uygulama Kodu: </a:t>
            </a:r>
            <a:r>
              <a:rPr lang="tr-TR" sz="1600" dirty="0"/>
              <a:t>Uygulamanın gerçek işlevselliğini sağlayan kod dosyaları.</a:t>
            </a:r>
          </a:p>
          <a:p>
            <a:pPr algn="just"/>
            <a:r>
              <a:rPr lang="tr-TR" sz="1600" b="1" dirty="0"/>
              <a:t>Çalışma Zamanı Ortamı: </a:t>
            </a:r>
            <a:r>
              <a:rPr lang="tr-TR" sz="1600" dirty="0"/>
              <a:t>Uygulamanın çalışması için gerekli olan çalışma zamanı ortamı ve bağımlılıkları. Bu, işletim sistemi bileşenlerini, çalışma zamanı kütüphanelerini ve diğer gereksinimleri içerir.</a:t>
            </a:r>
          </a:p>
          <a:p>
            <a:pPr algn="just"/>
            <a:r>
              <a:rPr lang="tr-TR" sz="1600" b="1" dirty="0"/>
              <a:t>Ayarlar ve Konfigürasyonlar: </a:t>
            </a:r>
            <a:r>
              <a:rPr lang="tr-TR" sz="1600" dirty="0"/>
              <a:t>Uygulamanın yapılandırma ayarları, ortam değişkenleri ve diğer yapılandırma dosyaları.</a:t>
            </a:r>
          </a:p>
          <a:p>
            <a:pPr marL="0" indent="0" algn="just">
              <a:buNone/>
            </a:pPr>
            <a:r>
              <a:rPr lang="tr-TR" sz="1600" dirty="0"/>
              <a:t>Konteynerler, modern yazılım geliştirme ve dağıtım süreçlerinde yaygın olarak kullanılmaktadır. Geliştiriciler, konteyner teknolojisini kullanarak uygulamalarını hızlı bir şekilde dağıtabilir, ölçekleyebilir ve yönetebilirler. Ayrıca, konteynerler bulut bilişim ortamlarında, yerel sunucularda ve hibrit ortamlarda çalışabilir, bu da esnek ve taşınabilir bir çözüm sağlar.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35</a:t>
            </a:fld>
            <a:endParaRPr lang="tr-TR"/>
          </a:p>
        </p:txBody>
      </p:sp>
    </p:spTree>
    <p:extLst>
      <p:ext uri="{BB962C8B-B14F-4D97-AF65-F5344CB8AC3E}">
        <p14:creationId xmlns:p14="http://schemas.microsoft.com/office/powerpoint/2010/main" val="1476749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KUBERNETES ENGİNE</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Autofit/>
          </a:bodyPr>
          <a:lstStyle/>
          <a:p>
            <a:pPr marL="0" indent="0" algn="just">
              <a:buNone/>
            </a:pPr>
            <a:r>
              <a:rPr lang="tr-TR" b="1" dirty="0"/>
              <a:t>Kubernetes Engine</a:t>
            </a:r>
          </a:p>
          <a:p>
            <a:pPr marL="0" indent="0" algn="just">
              <a:buNone/>
            </a:pPr>
            <a:r>
              <a:rPr lang="tr-TR" sz="1600" dirty="0"/>
              <a:t>Google Kubernetes Engine (GKE), Google Cloud'un yönetilen bir Kubernetes hizmetidir. Kubernetes, konteyner tabanlı uygulamaları otomatik olarak yönetmek ve dağıtmak için kullanılan açık kaynaklı bir konteyner orkestrasyon sistemidir. GKE, Kubernetes'i Google Cloud Platform üzerinde çalıştırmak için geliştirilmiş, yönetilen bir hizmet sunar.</a:t>
            </a:r>
          </a:p>
          <a:p>
            <a:pPr marL="0" indent="0" algn="just">
              <a:buNone/>
            </a:pPr>
            <a:r>
              <a:rPr lang="tr-TR" sz="1600" dirty="0"/>
              <a:t>Google Kubernetes Engine, konteyner tabanlı uygulamaları hızlı, güvenli ve ölçeklenebilir bir şekilde dağıtmak ve yönetmek için ideal bir platform sunar. Geliştiriciler ve işletmeler, GKE'yi kullanarak modern uygulamalarını daha verimli bir şekilde inşa edebilir ve çalıştırabilirler.</a:t>
            </a:r>
          </a:p>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36</a:t>
            </a:fld>
            <a:endParaRPr lang="tr-TR"/>
          </a:p>
        </p:txBody>
      </p:sp>
      <p:pic>
        <p:nvPicPr>
          <p:cNvPr id="5" name="Resim 4">
            <a:extLst>
              <a:ext uri="{FF2B5EF4-FFF2-40B4-BE49-F238E27FC236}">
                <a16:creationId xmlns:a16="http://schemas.microsoft.com/office/drawing/2014/main" id="{C9AD610D-E0ED-5C33-04B9-0B53424E03A4}"/>
              </a:ext>
            </a:extLst>
          </p:cNvPr>
          <p:cNvPicPr>
            <a:picLocks noChangeAspect="1"/>
          </p:cNvPicPr>
          <p:nvPr/>
        </p:nvPicPr>
        <p:blipFill>
          <a:blip r:embed="rId2"/>
          <a:stretch>
            <a:fillRect/>
          </a:stretch>
        </p:blipFill>
        <p:spPr>
          <a:xfrm>
            <a:off x="3489961" y="3440648"/>
            <a:ext cx="5212079" cy="2736316"/>
          </a:xfrm>
          <a:prstGeom prst="rect">
            <a:avLst/>
          </a:prstGeom>
        </p:spPr>
      </p:pic>
    </p:spTree>
    <p:extLst>
      <p:ext uri="{BB962C8B-B14F-4D97-AF65-F5344CB8AC3E}">
        <p14:creationId xmlns:p14="http://schemas.microsoft.com/office/powerpoint/2010/main" val="1056684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KUBERNETES ENGİNE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37</a:t>
            </a:fld>
            <a:endParaRPr lang="tr-TR"/>
          </a:p>
        </p:txBody>
      </p:sp>
      <p:sp>
        <p:nvSpPr>
          <p:cNvPr id="8" name="İçerik Yer Tutucusu 7">
            <a:extLst>
              <a:ext uri="{FF2B5EF4-FFF2-40B4-BE49-F238E27FC236}">
                <a16:creationId xmlns:a16="http://schemas.microsoft.com/office/drawing/2014/main" id="{A783DF86-82D4-B632-E77F-98A52AD5A4DA}"/>
              </a:ext>
            </a:extLst>
          </p:cNvPr>
          <p:cNvSpPr>
            <a:spLocks noGrp="1"/>
          </p:cNvSpPr>
          <p:nvPr>
            <p:ph idx="1"/>
          </p:nvPr>
        </p:nvSpPr>
        <p:spPr>
          <a:xfrm>
            <a:off x="1066800" y="1162050"/>
            <a:ext cx="10058400" cy="4872990"/>
          </a:xfrm>
        </p:spPr>
        <p:txBody>
          <a:bodyPr/>
          <a:lstStyle/>
          <a:p>
            <a:endParaRPr lang="tr-TR" dirty="0"/>
          </a:p>
        </p:txBody>
      </p:sp>
      <p:pic>
        <p:nvPicPr>
          <p:cNvPr id="10" name="Resim 9">
            <a:extLst>
              <a:ext uri="{FF2B5EF4-FFF2-40B4-BE49-F238E27FC236}">
                <a16:creationId xmlns:a16="http://schemas.microsoft.com/office/drawing/2014/main" id="{9B6748C1-386D-3569-66B0-96D4938B39FF}"/>
              </a:ext>
            </a:extLst>
          </p:cNvPr>
          <p:cNvPicPr>
            <a:picLocks noChangeAspect="1"/>
          </p:cNvPicPr>
          <p:nvPr/>
        </p:nvPicPr>
        <p:blipFill>
          <a:blip r:embed="rId2"/>
          <a:stretch>
            <a:fillRect/>
          </a:stretch>
        </p:blipFill>
        <p:spPr>
          <a:xfrm>
            <a:off x="1066800" y="1162050"/>
            <a:ext cx="10058400" cy="4872990"/>
          </a:xfrm>
          <a:prstGeom prst="rect">
            <a:avLst/>
          </a:prstGeom>
        </p:spPr>
      </p:pic>
    </p:spTree>
    <p:extLst>
      <p:ext uri="{BB962C8B-B14F-4D97-AF65-F5344CB8AC3E}">
        <p14:creationId xmlns:p14="http://schemas.microsoft.com/office/powerpoint/2010/main" val="8941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CLOUD STORAGE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38</a:t>
            </a:fld>
            <a:endParaRPr lang="tr-TR"/>
          </a:p>
        </p:txBody>
      </p:sp>
      <p:sp>
        <p:nvSpPr>
          <p:cNvPr id="8" name="İçerik Yer Tutucusu 7">
            <a:extLst>
              <a:ext uri="{FF2B5EF4-FFF2-40B4-BE49-F238E27FC236}">
                <a16:creationId xmlns:a16="http://schemas.microsoft.com/office/drawing/2014/main" id="{A783DF86-82D4-B632-E77F-98A52AD5A4DA}"/>
              </a:ext>
            </a:extLst>
          </p:cNvPr>
          <p:cNvSpPr>
            <a:spLocks noGrp="1"/>
          </p:cNvSpPr>
          <p:nvPr>
            <p:ph idx="1"/>
          </p:nvPr>
        </p:nvSpPr>
        <p:spPr>
          <a:xfrm>
            <a:off x="1066800" y="1162050"/>
            <a:ext cx="10058400" cy="4872990"/>
          </a:xfrm>
        </p:spPr>
        <p:txBody>
          <a:bodyPr>
            <a:noAutofit/>
          </a:bodyPr>
          <a:lstStyle/>
          <a:p>
            <a:pPr marL="0" indent="0">
              <a:buNone/>
            </a:pPr>
            <a:r>
              <a:rPr lang="tr-TR" sz="1600" dirty="0"/>
              <a:t>Google Cloud Storage (GCS), Google Cloud'un sunmuş olduğu bulut depolama hizmetidir. GCS, kullanıcılara geniş, güvenli ve dayanıklı bir bulut depolama altyapısı sağlar ve verileri depolamak, yönetmek ve paylaşmak için kullanılır.</a:t>
            </a:r>
          </a:p>
          <a:p>
            <a:pPr marL="0" indent="0">
              <a:buNone/>
            </a:pPr>
            <a:r>
              <a:rPr lang="tr-TR" sz="1600" dirty="0"/>
              <a:t>Google Cloud Storage'in temel özellikleri şunlardır:</a:t>
            </a:r>
          </a:p>
          <a:p>
            <a:r>
              <a:rPr lang="tr-TR" sz="1600" b="1" dirty="0"/>
              <a:t>Nesne Depolama: </a:t>
            </a:r>
            <a:r>
              <a:rPr lang="tr-TR" sz="1600" dirty="0"/>
              <a:t>Google Cloud Storage, verileri nesne olarak depolar. Her bir nesne, bir dosya ve metaverileri (örneğin, dosya adı, boyut, oluşturulma tarihi) içerir. Nesneler, bir depolama kovasında (bucket) saklanır.</a:t>
            </a:r>
          </a:p>
          <a:p>
            <a:r>
              <a:rPr lang="tr-TR" sz="1600" b="1" dirty="0"/>
              <a:t>Yüksek Dayanıklılık: </a:t>
            </a:r>
            <a:r>
              <a:rPr lang="tr-TR" sz="1600" dirty="0"/>
              <a:t>GCS, verilerinizi birden fazla bölge ve bölgedeki birden fazla depolama cihazı üzerinde çoğaltarak yüksek dayanıklılık sağlar. Bu, verilerin kaybolma riskini en aza indirir ve yüksek kullanılabilirlik sağlar.</a:t>
            </a:r>
          </a:p>
          <a:p>
            <a:r>
              <a:rPr lang="tr-TR" sz="1600" b="1" dirty="0"/>
              <a:t>Geniş Ölçeklenebilirlik: </a:t>
            </a:r>
            <a:r>
              <a:rPr lang="tr-TR" sz="1600" dirty="0"/>
              <a:t>GCS, veri depolama gereksinimlerinize göre ölçeklenebilir. Küçük dosyalardan çok büyük veri kümesine kadar her türlü veriyi depolayabilirsiniz. Ayrıca, depolama alanınızı ihtiyacınıza göre artırabilir veya azaltabilirsiniz.</a:t>
            </a:r>
          </a:p>
          <a:p>
            <a:r>
              <a:rPr lang="tr-TR" sz="1600" b="1" dirty="0"/>
              <a:t>Güvenlik: </a:t>
            </a:r>
            <a:r>
              <a:rPr lang="tr-TR" sz="1600" dirty="0"/>
              <a:t>Google Cloud Storage, verilerinizi güvende tutmak için bir dizi güvenlik önlemi sağlar. Verileriniz, SSL/TLS şifrelemesi ve erişim kontrolleri gibi güvenlik katmanlarıyla korunur.</a:t>
            </a:r>
          </a:p>
        </p:txBody>
      </p:sp>
    </p:spTree>
    <p:extLst>
      <p:ext uri="{BB962C8B-B14F-4D97-AF65-F5344CB8AC3E}">
        <p14:creationId xmlns:p14="http://schemas.microsoft.com/office/powerpoint/2010/main" val="50325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CLOUD STORAGE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39</a:t>
            </a:fld>
            <a:endParaRPr lang="tr-TR"/>
          </a:p>
        </p:txBody>
      </p:sp>
      <p:sp>
        <p:nvSpPr>
          <p:cNvPr id="8" name="İçerik Yer Tutucusu 7">
            <a:extLst>
              <a:ext uri="{FF2B5EF4-FFF2-40B4-BE49-F238E27FC236}">
                <a16:creationId xmlns:a16="http://schemas.microsoft.com/office/drawing/2014/main" id="{A783DF86-82D4-B632-E77F-98A52AD5A4DA}"/>
              </a:ext>
            </a:extLst>
          </p:cNvPr>
          <p:cNvSpPr>
            <a:spLocks noGrp="1"/>
          </p:cNvSpPr>
          <p:nvPr>
            <p:ph idx="1"/>
          </p:nvPr>
        </p:nvSpPr>
        <p:spPr>
          <a:xfrm>
            <a:off x="1066800" y="1162050"/>
            <a:ext cx="10058400" cy="4872990"/>
          </a:xfrm>
        </p:spPr>
        <p:txBody>
          <a:bodyPr>
            <a:noAutofit/>
          </a:bodyPr>
          <a:lstStyle/>
          <a:p>
            <a:r>
              <a:rPr lang="tr-TR" sz="1600" b="1" dirty="0"/>
              <a:t>Maliyet Etkinliği: </a:t>
            </a:r>
            <a:r>
              <a:rPr lang="tr-TR" sz="1600" dirty="0"/>
              <a:t>Google Cloud Storage, kullanıcıların ihtiyaçlarına göre esnek fiyatlandırma seçenekleri sunar. Depolama maliyetleri, kullanılan depolama miktarı ve yapılandırma seçeneklerine göre değişir.</a:t>
            </a:r>
          </a:p>
          <a:p>
            <a:pPr marL="0" indent="0">
              <a:buNone/>
            </a:pPr>
            <a:r>
              <a:rPr lang="tr-TR" sz="1600" dirty="0"/>
              <a:t>Google Cloud Storage, çeşitli senaryolar için kullanılabilir, örneğin:</a:t>
            </a:r>
          </a:p>
          <a:p>
            <a:r>
              <a:rPr lang="tr-TR" sz="1600" b="1" dirty="0"/>
              <a:t>Yedekleme ve Arşivleme: </a:t>
            </a:r>
            <a:r>
              <a:rPr lang="tr-TR" sz="1600" dirty="0"/>
              <a:t>Verilerinizi güvenli bir şekilde yedeklemek ve uzun süre saklamak için.</a:t>
            </a:r>
          </a:p>
          <a:p>
            <a:r>
              <a:rPr lang="tr-TR" sz="1600" b="1" dirty="0"/>
              <a:t>Büyük Veri Analizi: </a:t>
            </a:r>
            <a:r>
              <a:rPr lang="tr-TR" sz="1600" dirty="0"/>
              <a:t>Büyük veri kümesi analizi ve işleme için veri depolama alanı olarak.</a:t>
            </a:r>
          </a:p>
          <a:p>
            <a:r>
              <a:rPr lang="tr-TR" sz="1600" b="1" dirty="0"/>
              <a:t>Medya ve Dosya Depolama: </a:t>
            </a:r>
            <a:r>
              <a:rPr lang="tr-TR" sz="1600" dirty="0"/>
              <a:t>Medya dosyaları, belgeler ve diğer dosyaları saklamak ve paylaşmak için.</a:t>
            </a:r>
          </a:p>
          <a:p>
            <a:pPr marL="0" indent="0">
              <a:buNone/>
            </a:pPr>
            <a:r>
              <a:rPr lang="tr-TR" sz="1600" dirty="0"/>
              <a:t>Google Cloud Storage, Google Cloud Platform içindeki diğer hizmetlerle entegre çalışabilir ve büyük ölçekli uygulamaların gereksinimlerini karşılamak için kullanılabilir.</a:t>
            </a:r>
          </a:p>
        </p:txBody>
      </p:sp>
    </p:spTree>
    <p:extLst>
      <p:ext uri="{BB962C8B-B14F-4D97-AF65-F5344CB8AC3E}">
        <p14:creationId xmlns:p14="http://schemas.microsoft.com/office/powerpoint/2010/main" val="44268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BULUT BİLİŞİM</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r>
              <a:rPr lang="tr-TR" b="1" dirty="0"/>
              <a:t>Bulut Bilişim Avantajları Nelerdir?</a:t>
            </a:r>
          </a:p>
          <a:p>
            <a:pPr algn="just"/>
            <a:r>
              <a:rPr lang="tr-TR" sz="1600" dirty="0"/>
              <a:t>Çeviklik</a:t>
            </a:r>
          </a:p>
          <a:p>
            <a:pPr algn="just"/>
            <a:r>
              <a:rPr lang="tr-TR" sz="1600" dirty="0"/>
              <a:t>Ölçeklenebilirlik</a:t>
            </a:r>
          </a:p>
          <a:p>
            <a:pPr algn="just"/>
            <a:r>
              <a:rPr lang="tr-TR" sz="1600" dirty="0"/>
              <a:t>Esneklik</a:t>
            </a:r>
          </a:p>
          <a:p>
            <a:pPr algn="just"/>
            <a:r>
              <a:rPr lang="tr-TR" sz="1600" dirty="0"/>
              <a:t>Yüksek Kullanılabilirlik</a:t>
            </a:r>
          </a:p>
          <a:p>
            <a:pPr algn="just"/>
            <a:r>
              <a:rPr lang="tr-TR" sz="1600" dirty="0"/>
              <a:t>Dünya çapında dağılabilirlik</a:t>
            </a:r>
          </a:p>
          <a:p>
            <a:pPr algn="just"/>
            <a:r>
              <a:rPr lang="tr-TR" sz="1600" dirty="0"/>
              <a:t>Otomatik yedeklilik</a:t>
            </a:r>
          </a:p>
          <a:p>
            <a:pPr marL="0" indent="0" algn="just">
              <a:buNone/>
            </a:pPr>
            <a:r>
              <a:rPr lang="tr-TR" b="1" dirty="0"/>
              <a:t>Buluta taşınmalı mıyım?</a:t>
            </a:r>
          </a:p>
          <a:p>
            <a:pPr algn="just"/>
            <a:r>
              <a:rPr lang="tr-TR" sz="1600" dirty="0"/>
              <a:t>Genişleyen yapıya ihtiyaç varsa </a:t>
            </a:r>
          </a:p>
          <a:p>
            <a:pPr algn="just"/>
            <a:r>
              <a:rPr lang="tr-TR" sz="1600" dirty="0"/>
              <a:t>Uygulamanız buluta hazırsa</a:t>
            </a:r>
          </a:p>
          <a:p>
            <a:pPr algn="just"/>
            <a:r>
              <a:rPr lang="tr-TR" sz="1600" dirty="0"/>
              <a:t>Yedeklilik gerekliyse</a:t>
            </a:r>
          </a:p>
          <a:p>
            <a:pPr algn="just"/>
            <a:r>
              <a:rPr lang="tr-TR" sz="1600" dirty="0"/>
              <a:t>Kullandıkça öde modeli doğruysa</a:t>
            </a:r>
          </a:p>
          <a:p>
            <a:pPr algn="just"/>
            <a:r>
              <a:rPr lang="tr-TR" sz="1600" dirty="0"/>
              <a:t>Regülasyonlar önemli değilse</a:t>
            </a:r>
          </a:p>
          <a:p>
            <a:pPr algn="just"/>
            <a:r>
              <a:rPr lang="tr-TR" sz="1600" dirty="0"/>
              <a:t>Global erişilebilirlik gerekliyse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a:t>
            </a:fld>
            <a:endParaRPr lang="tr-TR"/>
          </a:p>
        </p:txBody>
      </p:sp>
    </p:spTree>
    <p:extLst>
      <p:ext uri="{BB962C8B-B14F-4D97-AF65-F5344CB8AC3E}">
        <p14:creationId xmlns:p14="http://schemas.microsoft.com/office/powerpoint/2010/main" val="616903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CLOUD STORAGE</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40</a:t>
            </a:fld>
            <a:endParaRPr lang="tr-TR"/>
          </a:p>
        </p:txBody>
      </p:sp>
      <p:pic>
        <p:nvPicPr>
          <p:cNvPr id="4" name="İçerik Yer Tutucusu 3">
            <a:extLst>
              <a:ext uri="{FF2B5EF4-FFF2-40B4-BE49-F238E27FC236}">
                <a16:creationId xmlns:a16="http://schemas.microsoft.com/office/drawing/2014/main" id="{F742FDAC-AD6F-8106-73CB-3BD6C1BF19A0}"/>
              </a:ext>
            </a:extLst>
          </p:cNvPr>
          <p:cNvPicPr>
            <a:picLocks noGrp="1" noChangeAspect="1"/>
          </p:cNvPicPr>
          <p:nvPr>
            <p:ph idx="1"/>
          </p:nvPr>
        </p:nvPicPr>
        <p:blipFill>
          <a:blip r:embed="rId2"/>
          <a:stretch>
            <a:fillRect/>
          </a:stretch>
        </p:blipFill>
        <p:spPr>
          <a:xfrm>
            <a:off x="838200" y="1095374"/>
            <a:ext cx="10515599" cy="4752975"/>
          </a:xfrm>
        </p:spPr>
      </p:pic>
    </p:spTree>
    <p:extLst>
      <p:ext uri="{BB962C8B-B14F-4D97-AF65-F5344CB8AC3E}">
        <p14:creationId xmlns:p14="http://schemas.microsoft.com/office/powerpoint/2010/main" val="2270030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BigQuery</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41</a:t>
            </a:fld>
            <a:endParaRPr lang="tr-TR"/>
          </a:p>
        </p:txBody>
      </p:sp>
      <p:sp>
        <p:nvSpPr>
          <p:cNvPr id="5" name="İçerik Yer Tutucusu 4">
            <a:extLst>
              <a:ext uri="{FF2B5EF4-FFF2-40B4-BE49-F238E27FC236}">
                <a16:creationId xmlns:a16="http://schemas.microsoft.com/office/drawing/2014/main" id="{000AB256-4BF7-D863-2567-DE905AC1D6DD}"/>
              </a:ext>
            </a:extLst>
          </p:cNvPr>
          <p:cNvSpPr>
            <a:spLocks noGrp="1"/>
          </p:cNvSpPr>
          <p:nvPr>
            <p:ph idx="1"/>
          </p:nvPr>
        </p:nvSpPr>
        <p:spPr>
          <a:xfrm>
            <a:off x="1066800" y="933061"/>
            <a:ext cx="10058400" cy="5101979"/>
          </a:xfrm>
        </p:spPr>
        <p:txBody>
          <a:bodyPr>
            <a:noAutofit/>
          </a:bodyPr>
          <a:lstStyle/>
          <a:p>
            <a:pPr marL="0" indent="0">
              <a:buNone/>
            </a:pPr>
            <a:r>
              <a:rPr lang="tr-TR" sz="1600" dirty="0"/>
              <a:t>Google BigQuery, Google Cloud Platform'un veri analizi ve işleme hizmetidir. Büyük veri kümelerini sorgulamak, analiz etmek ve işlemek için kullanılır. BigQuery, işletmelerin büyük miktarda veriyi hızlı bir şekilde sorgulamasını ve anlamlı bilgiler elde etmesini sağlayarak veri odaklı karar alma süreçlerini destekler.</a:t>
            </a:r>
          </a:p>
          <a:p>
            <a:pPr marL="0" indent="0">
              <a:buNone/>
            </a:pPr>
            <a:r>
              <a:rPr lang="tr-TR" sz="1600" dirty="0"/>
              <a:t>BigQuery'in temel özellikleri şunlardır:</a:t>
            </a:r>
          </a:p>
          <a:p>
            <a:r>
              <a:rPr lang="tr-TR" sz="1600" b="1" dirty="0"/>
              <a:t>Hızlı ve Ölçeklenebilir: </a:t>
            </a:r>
            <a:r>
              <a:rPr lang="tr-TR" sz="1600" dirty="0"/>
              <a:t>BigQuery, Google'un alt yapı ve teknoloji altyapısını kullanarak büyük veri kümelerini hızlı ve ölçeklenebilir bir şekilde sorgulamayı sağlar. Veri kümeleri onlarca terabyte veya daha büyük boyutlarda bile olsa, BigQuery hızlı yanıtlar sağlar.</a:t>
            </a:r>
          </a:p>
          <a:p>
            <a:r>
              <a:rPr lang="tr-TR" sz="1600" b="1" dirty="0"/>
              <a:t>Tamamen Yönetilen Hizmet: </a:t>
            </a:r>
            <a:r>
              <a:rPr lang="tr-TR" sz="1600" dirty="0"/>
              <a:t>BigQuery, kullanıcıların veri tabanı altyapısıyla uğraşmadan veri analizi yapmalarını sağlar. Google, veri depolama, işleme ve sorgu performansı gibi tüm altyapıyı yönetir.</a:t>
            </a:r>
          </a:p>
          <a:p>
            <a:r>
              <a:rPr lang="tr-TR" sz="1600" b="1" dirty="0"/>
              <a:t>Standart SQL Desteği: </a:t>
            </a:r>
            <a:r>
              <a:rPr lang="tr-TR" sz="1600" dirty="0"/>
              <a:t>BigQuery, SQL dilinin standart sürümünü destekler, bu da kullanıcıların aşina oldukları SQL becerilerini kullanarak sorgularını yazmalarını sağlar. Bu, BigQuery'i kullanmak için özel bir sorgu dilini öğrenme ihtiyacını ortadan kaldırır.</a:t>
            </a:r>
          </a:p>
          <a:p>
            <a:r>
              <a:rPr lang="tr-TR" sz="1600" b="1" dirty="0"/>
              <a:t>Entegrasyon: </a:t>
            </a:r>
            <a:r>
              <a:rPr lang="tr-TR" sz="1600" dirty="0"/>
              <a:t>BigQuery, diğer Google Cloud hizmetleriyle ve popüler veri analizi araçlarıyla entegre çalışabilir. Bu, veri akışlarını ve işlemlerini kolayca senkronize etmeyi ve BigQuery veri kümelerini diğer araçlarla işlemeyi sağlar.</a:t>
            </a:r>
          </a:p>
          <a:p>
            <a:r>
              <a:rPr lang="tr-TR" sz="1600" b="1" dirty="0"/>
              <a:t>Güvenlik: </a:t>
            </a:r>
            <a:r>
              <a:rPr lang="tr-TR" sz="1600" dirty="0"/>
              <a:t>BigQuery, veri güvenliği konusunda çeşitli güvenlik önlemleri sağlar. Veri şifreleme, erişim kontrolleri ve denetim günlükleri gibi güvenlik özellikleriyle veri güvenliğini sağlar.</a:t>
            </a:r>
          </a:p>
        </p:txBody>
      </p:sp>
    </p:spTree>
    <p:extLst>
      <p:ext uri="{BB962C8B-B14F-4D97-AF65-F5344CB8AC3E}">
        <p14:creationId xmlns:p14="http://schemas.microsoft.com/office/powerpoint/2010/main" val="2039503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BigQuery</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42</a:t>
            </a:fld>
            <a:endParaRPr lang="tr-TR"/>
          </a:p>
        </p:txBody>
      </p:sp>
      <p:pic>
        <p:nvPicPr>
          <p:cNvPr id="4" name="İçerik Yer Tutucusu 3">
            <a:extLst>
              <a:ext uri="{FF2B5EF4-FFF2-40B4-BE49-F238E27FC236}">
                <a16:creationId xmlns:a16="http://schemas.microsoft.com/office/drawing/2014/main" id="{E68DDF70-D8D8-4301-21C0-673B9F0007AE}"/>
              </a:ext>
            </a:extLst>
          </p:cNvPr>
          <p:cNvPicPr>
            <a:picLocks noGrp="1" noChangeAspect="1"/>
          </p:cNvPicPr>
          <p:nvPr>
            <p:ph idx="1"/>
          </p:nvPr>
        </p:nvPicPr>
        <p:blipFill>
          <a:blip r:embed="rId2"/>
          <a:stretch>
            <a:fillRect/>
          </a:stretch>
        </p:blipFill>
        <p:spPr>
          <a:xfrm>
            <a:off x="1363570" y="1103106"/>
            <a:ext cx="9464860" cy="4762913"/>
          </a:xfrm>
        </p:spPr>
      </p:pic>
    </p:spTree>
    <p:extLst>
      <p:ext uri="{BB962C8B-B14F-4D97-AF65-F5344CB8AC3E}">
        <p14:creationId xmlns:p14="http://schemas.microsoft.com/office/powerpoint/2010/main" val="831503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BigQuery</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43</a:t>
            </a:fld>
            <a:endParaRPr lang="tr-TR"/>
          </a:p>
        </p:txBody>
      </p:sp>
      <p:sp>
        <p:nvSpPr>
          <p:cNvPr id="5" name="İçerik Yer Tutucusu 4">
            <a:extLst>
              <a:ext uri="{FF2B5EF4-FFF2-40B4-BE49-F238E27FC236}">
                <a16:creationId xmlns:a16="http://schemas.microsoft.com/office/drawing/2014/main" id="{000AB256-4BF7-D863-2567-DE905AC1D6DD}"/>
              </a:ext>
            </a:extLst>
          </p:cNvPr>
          <p:cNvSpPr>
            <a:spLocks noGrp="1"/>
          </p:cNvSpPr>
          <p:nvPr>
            <p:ph idx="1"/>
          </p:nvPr>
        </p:nvSpPr>
        <p:spPr>
          <a:xfrm>
            <a:off x="1066800" y="933061"/>
            <a:ext cx="10058400" cy="5101979"/>
          </a:xfrm>
        </p:spPr>
        <p:txBody>
          <a:bodyPr>
            <a:noAutofit/>
          </a:bodyPr>
          <a:lstStyle/>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endParaRPr lang="tr-TR" sz="1600" dirty="0"/>
          </a:p>
          <a:p>
            <a:pPr marL="0" indent="0">
              <a:buNone/>
            </a:pPr>
            <a:r>
              <a:rPr lang="tr-TR" sz="1600" dirty="0"/>
              <a:t>Bu sorgu, belirli bir veri kümesindeki ürün kategorilerine göre sipariş sayısını ve toplam geliri hesaplamak için kullanılabilir. Örneğin, bir e-ticaret web sitesindeki sipariş verilerini içeren bir tabloya sahipseniz, bu sorgu, her bir ürün kategorisinin kaç sipariş aldığını ve toplam gelirin ne kadar olduğunu hesaplar.</a:t>
            </a:r>
          </a:p>
        </p:txBody>
      </p:sp>
      <p:pic>
        <p:nvPicPr>
          <p:cNvPr id="4" name="Resim 3">
            <a:extLst>
              <a:ext uri="{FF2B5EF4-FFF2-40B4-BE49-F238E27FC236}">
                <a16:creationId xmlns:a16="http://schemas.microsoft.com/office/drawing/2014/main" id="{DC13D693-3234-C45D-C0DD-E9FEB377F188}"/>
              </a:ext>
            </a:extLst>
          </p:cNvPr>
          <p:cNvPicPr>
            <a:picLocks noChangeAspect="1"/>
          </p:cNvPicPr>
          <p:nvPr/>
        </p:nvPicPr>
        <p:blipFill>
          <a:blip r:embed="rId2"/>
          <a:stretch>
            <a:fillRect/>
          </a:stretch>
        </p:blipFill>
        <p:spPr>
          <a:xfrm>
            <a:off x="1066800" y="933061"/>
            <a:ext cx="10135478" cy="3724664"/>
          </a:xfrm>
          <a:prstGeom prst="rect">
            <a:avLst/>
          </a:prstGeom>
        </p:spPr>
      </p:pic>
    </p:spTree>
    <p:extLst>
      <p:ext uri="{BB962C8B-B14F-4D97-AF65-F5344CB8AC3E}">
        <p14:creationId xmlns:p14="http://schemas.microsoft.com/office/powerpoint/2010/main" val="1361410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VPC NETWORK</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44</a:t>
            </a:fld>
            <a:endParaRPr lang="tr-TR"/>
          </a:p>
        </p:txBody>
      </p:sp>
      <p:sp>
        <p:nvSpPr>
          <p:cNvPr id="5" name="İçerik Yer Tutucusu 4">
            <a:extLst>
              <a:ext uri="{FF2B5EF4-FFF2-40B4-BE49-F238E27FC236}">
                <a16:creationId xmlns:a16="http://schemas.microsoft.com/office/drawing/2014/main" id="{000AB256-4BF7-D863-2567-DE905AC1D6DD}"/>
              </a:ext>
            </a:extLst>
          </p:cNvPr>
          <p:cNvSpPr>
            <a:spLocks noGrp="1"/>
          </p:cNvSpPr>
          <p:nvPr>
            <p:ph idx="1"/>
          </p:nvPr>
        </p:nvSpPr>
        <p:spPr>
          <a:xfrm>
            <a:off x="1066800" y="933061"/>
            <a:ext cx="10058400" cy="5101979"/>
          </a:xfrm>
        </p:spPr>
        <p:txBody>
          <a:bodyPr>
            <a:noAutofit/>
          </a:bodyPr>
          <a:lstStyle/>
          <a:p>
            <a:pPr marL="0" indent="0">
              <a:buNone/>
            </a:pPr>
            <a:r>
              <a:rPr lang="tr-TR" sz="1600" b="1" dirty="0"/>
              <a:t>VPC</a:t>
            </a:r>
            <a:r>
              <a:rPr lang="tr-TR" sz="1600" dirty="0"/>
              <a:t> (Virtual Private Cloud), Google Cloud Platform' da (GCP) sanal bir özel ağ oluşturmanıza ve yönetmenize olanak tanıyan bir hizmettir. VPC'ler, GCP'deki kaynaklarınızı (sanal makineler, depolama, veri tabanları, hizmetler vb.) birbirine bağlamak ve güvenli bir şekilde iletişim kurmalarını sağlamak için kullanılır.</a:t>
            </a:r>
          </a:p>
          <a:p>
            <a:pPr marL="0" indent="0">
              <a:buNone/>
            </a:pPr>
            <a:r>
              <a:rPr lang="tr-TR" sz="1600" dirty="0"/>
              <a:t>VPC'lerin temel işlevleri şunlardır:</a:t>
            </a:r>
          </a:p>
          <a:p>
            <a:pPr marL="0" indent="0">
              <a:buNone/>
            </a:pPr>
            <a:r>
              <a:rPr lang="tr-TR" sz="1600" b="1" dirty="0"/>
              <a:t>İzolasyon: </a:t>
            </a:r>
            <a:r>
              <a:rPr lang="tr-TR" sz="1600" dirty="0"/>
              <a:t>Her VPC, kendi izole edilmiş ağ segmentine sahiptir. Bu, bir VPC içindeki kaynakların diğer VPC'lerdeki kaynaklardan ayrı olarak yönetilmesini ve izole edilmesini sağlar.</a:t>
            </a:r>
          </a:p>
          <a:p>
            <a:pPr marL="0" indent="0">
              <a:buNone/>
            </a:pPr>
            <a:r>
              <a:rPr lang="tr-TR" sz="1600" b="1" dirty="0"/>
              <a:t>Özelleştirilebilir IP Aralıkları: </a:t>
            </a:r>
            <a:r>
              <a:rPr lang="tr-TR" sz="1600" dirty="0"/>
              <a:t>Bir VPC oluştururken, özel IP adres aralıklarınızı ve alt ağlarınızı belirleyebilirsiniz. Bu, ağ topolojisini ve adresleme düzenini ihtiyacınıza göre özelleştirmenize olanak tanır.</a:t>
            </a:r>
          </a:p>
          <a:p>
            <a:pPr marL="0" indent="0">
              <a:buNone/>
            </a:pPr>
            <a:r>
              <a:rPr lang="tr-TR" sz="1600" b="1" dirty="0"/>
              <a:t>Güvenlik Kuralları: </a:t>
            </a:r>
            <a:r>
              <a:rPr lang="tr-TR" sz="1600" dirty="0"/>
              <a:t>VPC'ler, ağ trafiğini filtrelemek ve güvenlik duvarları oluşturmak için kullanılabilir. Bu, gelen ve giden trafiği kontrol etmenize ve izlemenize olanak tanır.</a:t>
            </a:r>
          </a:p>
          <a:p>
            <a:pPr marL="0" indent="0">
              <a:buNone/>
            </a:pPr>
            <a:r>
              <a:rPr lang="tr-TR" sz="1600" b="1" dirty="0"/>
              <a:t>Bağlanabilirlik: </a:t>
            </a:r>
            <a:r>
              <a:rPr lang="tr-TR" sz="1600" dirty="0"/>
              <a:t>VPC'ler, Google Cloud Platform içindeki ve dışındaki kaynaklar arasında güvenli bir şekilde bağlantı kurmak için kullanılabilir. Örneğin, VPC'ler arasında VPN veya özel bağlantılar kullanarak hibrit bulut senaryoları oluşturabilirsiniz.</a:t>
            </a:r>
          </a:p>
          <a:p>
            <a:pPr marL="0" indent="0">
              <a:buNone/>
            </a:pPr>
            <a:r>
              <a:rPr lang="tr-TR" sz="1600" b="1" dirty="0"/>
              <a:t>Yüksek Performans: </a:t>
            </a:r>
            <a:r>
              <a:rPr lang="tr-TR" sz="1600" dirty="0"/>
              <a:t>VPC'ler, Google'ın yüksek performanslı altyapısını kullanarak hızlı ve güvenilir ağ bağlantıları sağlar. Bu, uygulamalarınızın ve hizmetlerinizin optimum performansla çalışmasını sağlar.</a:t>
            </a:r>
          </a:p>
        </p:txBody>
      </p:sp>
    </p:spTree>
    <p:extLst>
      <p:ext uri="{BB962C8B-B14F-4D97-AF65-F5344CB8AC3E}">
        <p14:creationId xmlns:p14="http://schemas.microsoft.com/office/powerpoint/2010/main" val="3609578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VPC NETWORK</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45</a:t>
            </a:fld>
            <a:endParaRPr lang="tr-TR"/>
          </a:p>
        </p:txBody>
      </p:sp>
      <p:pic>
        <p:nvPicPr>
          <p:cNvPr id="4" name="İçerik Yer Tutucusu 3">
            <a:extLst>
              <a:ext uri="{FF2B5EF4-FFF2-40B4-BE49-F238E27FC236}">
                <a16:creationId xmlns:a16="http://schemas.microsoft.com/office/drawing/2014/main" id="{5D36B78D-6A1E-AE3F-3298-E4FC6284B759}"/>
              </a:ext>
            </a:extLst>
          </p:cNvPr>
          <p:cNvPicPr>
            <a:picLocks noGrp="1" noChangeAspect="1"/>
          </p:cNvPicPr>
          <p:nvPr>
            <p:ph idx="1"/>
          </p:nvPr>
        </p:nvPicPr>
        <p:blipFill>
          <a:blip r:embed="rId2"/>
          <a:stretch>
            <a:fillRect/>
          </a:stretch>
        </p:blipFill>
        <p:spPr>
          <a:xfrm>
            <a:off x="1324947" y="1014953"/>
            <a:ext cx="9542106" cy="5102225"/>
          </a:xfrm>
        </p:spPr>
      </p:pic>
    </p:spTree>
    <p:extLst>
      <p:ext uri="{BB962C8B-B14F-4D97-AF65-F5344CB8AC3E}">
        <p14:creationId xmlns:p14="http://schemas.microsoft.com/office/powerpoint/2010/main" val="3488275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VPC NETWORK</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46</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1156996"/>
            <a:ext cx="10058400" cy="4878044"/>
          </a:xfrm>
        </p:spPr>
        <p:txBody>
          <a:bodyPr/>
          <a:lstStyle/>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pPr marL="0" indent="0">
              <a:buNone/>
            </a:pPr>
            <a:endParaRPr lang="tr-TR" dirty="0"/>
          </a:p>
          <a:p>
            <a:pPr marL="0" indent="0">
              <a:buNone/>
            </a:pPr>
            <a:r>
              <a:rPr lang="tr-TR" dirty="0"/>
              <a:t>VPC ağları, bulut ortamlarında güvenli, ölçeklenebilir ve esnek ağ altyapısı sağlamak için kullanılır. Bu, kullanıcıların bulut kaynaklarını yönetme, izolasyon ve güvenlik gereksinimlerini karşılama yeteneklerini artırır.</a:t>
            </a:r>
          </a:p>
        </p:txBody>
      </p:sp>
      <p:pic>
        <p:nvPicPr>
          <p:cNvPr id="9" name="Resim 8">
            <a:extLst>
              <a:ext uri="{FF2B5EF4-FFF2-40B4-BE49-F238E27FC236}">
                <a16:creationId xmlns:a16="http://schemas.microsoft.com/office/drawing/2014/main" id="{7E8C708A-6B9C-38F2-9D66-6A30DD0E5C96}"/>
              </a:ext>
            </a:extLst>
          </p:cNvPr>
          <p:cNvPicPr>
            <a:picLocks noChangeAspect="1"/>
          </p:cNvPicPr>
          <p:nvPr/>
        </p:nvPicPr>
        <p:blipFill>
          <a:blip r:embed="rId2"/>
          <a:stretch>
            <a:fillRect/>
          </a:stretch>
        </p:blipFill>
        <p:spPr>
          <a:xfrm>
            <a:off x="1394460" y="1156996"/>
            <a:ext cx="9403080" cy="3635055"/>
          </a:xfrm>
          <a:prstGeom prst="rect">
            <a:avLst/>
          </a:prstGeom>
        </p:spPr>
      </p:pic>
    </p:spTree>
    <p:extLst>
      <p:ext uri="{BB962C8B-B14F-4D97-AF65-F5344CB8AC3E}">
        <p14:creationId xmlns:p14="http://schemas.microsoft.com/office/powerpoint/2010/main" val="1127939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RUN</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47</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394459" y="3630727"/>
            <a:ext cx="9403080" cy="2367915"/>
          </a:xfrm>
        </p:spPr>
        <p:txBody>
          <a:bodyPr>
            <a:normAutofit lnSpcReduction="10000"/>
          </a:bodyPr>
          <a:lstStyle/>
          <a:p>
            <a:pPr marL="0" indent="0" algn="just">
              <a:buNone/>
            </a:pPr>
            <a:r>
              <a:rPr lang="tr-TR" dirty="0"/>
              <a:t>Google Cloud Run, Google Cloud'un sunmuş olduğu bir konteyner hizmetidir. Cloud Run, kullanıcıların konteynerize edilmiş uygulamaları hızlıca dağıtmalarını ve yönetmelerini sağlar. Bu hizmet, kullanıcıların kendi kodlarını çalıştırmalarına olanak tanır ve altyapıyı yönetme gerekliliğini ortadan kaldırır.</a:t>
            </a:r>
          </a:p>
          <a:p>
            <a:pPr marL="0" indent="0" algn="just">
              <a:buNone/>
            </a:pPr>
            <a:r>
              <a:rPr lang="tr-TR" dirty="0"/>
              <a:t>Cloud Run, kullanıcıların çeşitli kullanım senaryoları için uygun bir çözüm sunar. Web uygulamaları, mikro hizmetler, API'ler, iş arka uçları ve daha fazlası için kullanılabilir. Geliştiriciler, Cloud Run kullanarak uygulamalarını hızlı bir şekilde dağıtabilir, ölçeklendirebilir ve yönetebilirler, böylece zaman ve kaynak tasarrufu sağlarlar.</a:t>
            </a:r>
          </a:p>
          <a:p>
            <a:pPr marL="0" indent="0" algn="just">
              <a:buNone/>
            </a:pPr>
            <a:endParaRPr lang="tr-TR" dirty="0"/>
          </a:p>
        </p:txBody>
      </p:sp>
      <p:pic>
        <p:nvPicPr>
          <p:cNvPr id="4" name="Resim 3">
            <a:extLst>
              <a:ext uri="{FF2B5EF4-FFF2-40B4-BE49-F238E27FC236}">
                <a16:creationId xmlns:a16="http://schemas.microsoft.com/office/drawing/2014/main" id="{B9F27B0F-960A-014D-5288-C51F601E5F94}"/>
              </a:ext>
            </a:extLst>
          </p:cNvPr>
          <p:cNvPicPr>
            <a:picLocks noChangeAspect="1"/>
          </p:cNvPicPr>
          <p:nvPr/>
        </p:nvPicPr>
        <p:blipFill>
          <a:blip r:embed="rId2"/>
          <a:stretch>
            <a:fillRect/>
          </a:stretch>
        </p:blipFill>
        <p:spPr>
          <a:xfrm>
            <a:off x="3833811" y="1108297"/>
            <a:ext cx="4524375" cy="2367915"/>
          </a:xfrm>
          <a:prstGeom prst="rect">
            <a:avLst/>
          </a:prstGeom>
        </p:spPr>
      </p:pic>
    </p:spTree>
    <p:extLst>
      <p:ext uri="{BB962C8B-B14F-4D97-AF65-F5344CB8AC3E}">
        <p14:creationId xmlns:p14="http://schemas.microsoft.com/office/powerpoint/2010/main" val="2096032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SQL</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48</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1156996"/>
            <a:ext cx="10058400" cy="4878044"/>
          </a:xfrm>
        </p:spPr>
        <p:txBody>
          <a:bodyPr>
            <a:normAutofit/>
          </a:bodyPr>
          <a:lstStyle/>
          <a:p>
            <a:pPr marL="0" indent="0" algn="just">
              <a:buNone/>
            </a:pPr>
            <a:r>
              <a:rPr lang="tr-TR" sz="1600" b="1" dirty="0"/>
              <a:t>SQL</a:t>
            </a:r>
            <a:r>
              <a:rPr lang="tr-TR" sz="1600" dirty="0"/>
              <a:t> (Structured Query Language), ilişkisel veri tabanlarını yönetmek, sorgulamak ve işlemek için standart bir dil olarak kullanılan bir programlama dilidir. Google Cloud Platform'da SQL, farklı hizmetlerin (örneğin, Google BigQuery ve Cloud SQL) veri tabanlarını sorgulamak ve veri analizi yapmak için kullanılabilir.</a:t>
            </a:r>
          </a:p>
          <a:p>
            <a:pPr marL="0" indent="0" algn="just">
              <a:buNone/>
            </a:pPr>
            <a:r>
              <a:rPr lang="tr-TR" sz="1600" dirty="0"/>
              <a:t>Google Cloud Platform'da SQL kullanmanın temel yolları şunlardır:</a:t>
            </a:r>
          </a:p>
          <a:p>
            <a:pPr marL="0" indent="0" algn="just">
              <a:buNone/>
            </a:pPr>
            <a:r>
              <a:rPr lang="tr-TR" sz="1600" b="1" dirty="0"/>
              <a:t>Google BigQuery: </a:t>
            </a:r>
            <a:r>
              <a:rPr lang="tr-TR" sz="1600" dirty="0"/>
              <a:t>Google Cloud'un büyük veri analizi ve sorgulama hizmeti olan BigQuery, SQL kullanarak büyük veri kümelerini sorgulamak ve analiz etmek için kullanılır. Kullanıcılar, standart SQL sorgularını BigQuery konsolu veya programatik olarak BigQuery API'si aracılığıyla çalıştırabilirler.</a:t>
            </a:r>
          </a:p>
          <a:p>
            <a:pPr marL="0" indent="0" algn="just">
              <a:buNone/>
            </a:pPr>
            <a:r>
              <a:rPr lang="tr-TR" sz="1600" b="1" dirty="0"/>
              <a:t>Cloud SQL: </a:t>
            </a:r>
            <a:r>
              <a:rPr lang="tr-TR" sz="1600" dirty="0"/>
              <a:t>Google Cloud'un yönetilen ilişkisel veritabanı hizmeti olan Cloud SQL, MySQL, PostgreSQL ve SQL Server gibi popüler ilişkisel veritabanı motorlarını destekler. Kullanıcılar, SQL kullanarak Cloud SQL'deki veri tabanlarını yönetebilir, sorgulayabilir ve güncelleyebilirler.</a:t>
            </a:r>
          </a:p>
          <a:p>
            <a:pPr marL="0" indent="0" algn="just">
              <a:buNone/>
            </a:pPr>
            <a:r>
              <a:rPr lang="tr-TR" sz="1600" dirty="0"/>
              <a:t>Google Cloud Platform 'da SQL kullanmak, veri tabanlarıyla etkileşimde bulunmak ve veri analizi yapmak için güçlü bir araçtır. Kullanıcılar, SQL bilgisini kullanarak veri tabanlarını sorgulayabilir, raporlar oluşturabilir ve veri analizi yapabilirler. Bu, işletmelerin veriye dayalı kararlar almasını ve veri kaynaklarından değer elde etmesini sağlar.</a:t>
            </a:r>
          </a:p>
        </p:txBody>
      </p:sp>
    </p:spTree>
    <p:extLst>
      <p:ext uri="{BB962C8B-B14F-4D97-AF65-F5344CB8AC3E}">
        <p14:creationId xmlns:p14="http://schemas.microsoft.com/office/powerpoint/2010/main" val="1508127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SECURITY</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49</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923731"/>
            <a:ext cx="10058400" cy="5111309"/>
          </a:xfrm>
        </p:spPr>
        <p:txBody>
          <a:bodyPr>
            <a:noAutofit/>
          </a:bodyPr>
          <a:lstStyle/>
          <a:p>
            <a:pPr marL="0" indent="0" algn="just">
              <a:buNone/>
            </a:pPr>
            <a:r>
              <a:rPr lang="tr-TR" sz="1600" dirty="0"/>
              <a:t>Google Cloud Platform'da güvenlik, kullanıcı verilerini korumak, hizmetleri güvenli bir şekilde çalıştırmak ve çeşitli güvenlik tehditlerine karşı önlemler almak için bir dizi önlemin uygulanması anlamına gelir. Google, kullanıcıların güvenliğini sağlamak için kapsamlı bir güvenlik altyapısı sunar ve bu altyapı, çeşitli güvenlik önlemlerini içerir:</a:t>
            </a:r>
          </a:p>
          <a:p>
            <a:pPr marL="0" indent="0" algn="just">
              <a:buNone/>
            </a:pPr>
            <a:r>
              <a:rPr lang="tr-TR" sz="1600" b="1" dirty="0"/>
              <a:t>Veri Şifreleme: </a:t>
            </a:r>
            <a:r>
              <a:rPr lang="tr-TR" sz="1600" dirty="0"/>
              <a:t>Google Cloud Platform, veri depolama ve iletişim sırasında güçlü şifreleme teknolojilerini kullanır. Bu, kullanıcıların verilerinin güvenliğini sağlar ve yetkisiz erişime karşı korur.</a:t>
            </a:r>
          </a:p>
          <a:p>
            <a:pPr marL="0" indent="0" algn="just">
              <a:buNone/>
            </a:pPr>
            <a:r>
              <a:rPr lang="tr-TR" sz="1600" b="1" dirty="0"/>
              <a:t>Erişim Kontrolleri: </a:t>
            </a:r>
            <a:r>
              <a:rPr lang="tr-TR" sz="1600" dirty="0"/>
              <a:t>Google Cloud, kullanıcıların ve hizmetlerin erişimini sıkı bir şekilde kontrol eder. Bu, yetkisiz erişimi önler ve verilere sadece yetkili kullanıcıların erişmesini sağlar.</a:t>
            </a:r>
          </a:p>
          <a:p>
            <a:pPr marL="0" indent="0" algn="just">
              <a:buNone/>
            </a:pPr>
            <a:r>
              <a:rPr lang="tr-TR" sz="1600" b="1" dirty="0"/>
              <a:t>Güvenlik Duvarları: </a:t>
            </a:r>
            <a:r>
              <a:rPr lang="tr-TR" sz="1600" dirty="0"/>
              <a:t>Google Cloud Platform, sanal ağlar arasındaki trafiği filtrelemek için güvenlik duvarları sağlar. Bu, ağ trafiğini izole eder ve kötü niyetli girişimlere karşı korur.</a:t>
            </a:r>
          </a:p>
          <a:p>
            <a:pPr marL="0" indent="0" algn="just">
              <a:buNone/>
            </a:pPr>
            <a:r>
              <a:rPr lang="tr-TR" sz="1600" b="1" dirty="0"/>
              <a:t>Güvenlik Denetimleri ve İzleme: </a:t>
            </a:r>
            <a:r>
              <a:rPr lang="tr-TR" sz="1600" dirty="0"/>
              <a:t>Google Cloud, kullanıcı etkinliklerini izler ve denetler. Bu, güvenlik olaylarını tespit etmeye yardımcı olur ve hızlı bir şekilde müdahale edilmesini sağlar.</a:t>
            </a:r>
          </a:p>
          <a:p>
            <a:pPr marL="0" indent="0" algn="just">
              <a:buNone/>
            </a:pPr>
            <a:r>
              <a:rPr lang="tr-TR" sz="1600" b="1" dirty="0"/>
              <a:t>DDoS Koruması: </a:t>
            </a:r>
            <a:r>
              <a:rPr lang="tr-TR" sz="1600" dirty="0"/>
              <a:t>Google Cloud, Dağıtılmış Hizmet Engelleme Saldırıları (DDoS) gibi siber saldırılara karşı koruma sağlar. Bu, hizmetlerin kesintisiz çalışmasını sağlar ve hizmet kesintilerini önler.</a:t>
            </a:r>
          </a:p>
          <a:p>
            <a:pPr marL="0" indent="0" algn="just">
              <a:buNone/>
            </a:pPr>
            <a:r>
              <a:rPr lang="tr-TR" sz="1600" dirty="0"/>
              <a:t>Google Cloud Platformu'ndaki güvenlik, sürekli olarak güncellenen ve iyileştirilen bir alanıdır. Google, kullanıcı verilerinin güvenliğini sağlamak için sürekli olarak çalışır ve en son güvenlik teknolojilerini kullanır. Bu, kullanıcıların güvenle hizmetleri kullanmasını ve verilerini Google Cloud'da saklamasını sağlar.</a:t>
            </a:r>
          </a:p>
        </p:txBody>
      </p:sp>
    </p:spTree>
    <p:extLst>
      <p:ext uri="{BB962C8B-B14F-4D97-AF65-F5344CB8AC3E}">
        <p14:creationId xmlns:p14="http://schemas.microsoft.com/office/powerpoint/2010/main" val="4189044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r>
              <a:rPr lang="tr-TR" sz="1800" b="1" dirty="0"/>
              <a:t>Google Cloud Platform Nedir?</a:t>
            </a:r>
          </a:p>
          <a:p>
            <a:pPr marL="0" indent="0" algn="just">
              <a:buNone/>
            </a:pPr>
            <a:r>
              <a:rPr lang="tr-TR" sz="1600" dirty="0"/>
              <a:t>Google Cloud Platform (GCP), Google tarafından sunulan bulut bilişim hizmetlerinin bir koleksiyonudur. GCP, işletmelerin, geliştiricilerin ve bulut bilişim mimarlarının uygulamalarını oluşturmak, test etmek ve dağıtmak için kullandıkları altyapı, platform hizmetleri ve çeşitli programlama araçlarını içerir. Google'ın kendi ürünleri için inşa ettiği güçlü altyapı üzerine kurulmuş olan Google Cloud Platform, güvenilirlik, yüksek performans ve güvenlik sunar.</a:t>
            </a:r>
          </a:p>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5</a:t>
            </a:fld>
            <a:endParaRPr lang="tr-TR"/>
          </a:p>
        </p:txBody>
      </p:sp>
      <p:pic>
        <p:nvPicPr>
          <p:cNvPr id="7" name="Resim 6">
            <a:extLst>
              <a:ext uri="{FF2B5EF4-FFF2-40B4-BE49-F238E27FC236}">
                <a16:creationId xmlns:a16="http://schemas.microsoft.com/office/drawing/2014/main" id="{E16F0A2C-4D42-DC47-DA4D-AC3ABDF4B0C4}"/>
              </a:ext>
            </a:extLst>
          </p:cNvPr>
          <p:cNvPicPr>
            <a:picLocks noChangeAspect="1"/>
          </p:cNvPicPr>
          <p:nvPr/>
        </p:nvPicPr>
        <p:blipFill>
          <a:blip r:embed="rId2"/>
          <a:stretch>
            <a:fillRect/>
          </a:stretch>
        </p:blipFill>
        <p:spPr>
          <a:xfrm>
            <a:off x="3816667" y="2864384"/>
            <a:ext cx="4558665" cy="3443288"/>
          </a:xfrm>
          <a:prstGeom prst="rect">
            <a:avLst/>
          </a:prstGeom>
        </p:spPr>
      </p:pic>
    </p:spTree>
    <p:extLst>
      <p:ext uri="{BB962C8B-B14F-4D97-AF65-F5344CB8AC3E}">
        <p14:creationId xmlns:p14="http://schemas.microsoft.com/office/powerpoint/2010/main" val="990358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SECURITY</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50</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923731"/>
            <a:ext cx="10058400" cy="5111309"/>
          </a:xfrm>
        </p:spPr>
        <p:txBody>
          <a:bodyPr>
            <a:noAutofit/>
          </a:bodyPr>
          <a:lstStyle/>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a:p>
            <a:pPr marL="0" indent="0" algn="just">
              <a:buNone/>
            </a:pPr>
            <a:endParaRPr lang="tr-TR" sz="1600" dirty="0"/>
          </a:p>
        </p:txBody>
      </p:sp>
      <p:pic>
        <p:nvPicPr>
          <p:cNvPr id="7" name="Resim 6">
            <a:extLst>
              <a:ext uri="{FF2B5EF4-FFF2-40B4-BE49-F238E27FC236}">
                <a16:creationId xmlns:a16="http://schemas.microsoft.com/office/drawing/2014/main" id="{90196A79-C7E0-69D9-034E-87124B784936}"/>
              </a:ext>
            </a:extLst>
          </p:cNvPr>
          <p:cNvPicPr>
            <a:picLocks noChangeAspect="1"/>
          </p:cNvPicPr>
          <p:nvPr/>
        </p:nvPicPr>
        <p:blipFill>
          <a:blip r:embed="rId2"/>
          <a:stretch>
            <a:fillRect/>
          </a:stretch>
        </p:blipFill>
        <p:spPr>
          <a:xfrm>
            <a:off x="1066800" y="923731"/>
            <a:ext cx="10058400" cy="5111309"/>
          </a:xfrm>
          <a:prstGeom prst="rect">
            <a:avLst/>
          </a:prstGeom>
        </p:spPr>
      </p:pic>
    </p:spTree>
    <p:extLst>
      <p:ext uri="{BB962C8B-B14F-4D97-AF65-F5344CB8AC3E}">
        <p14:creationId xmlns:p14="http://schemas.microsoft.com/office/powerpoint/2010/main" val="570553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MAPS PLATFORM</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51</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1156996"/>
            <a:ext cx="10058400" cy="4878044"/>
          </a:xfrm>
        </p:spPr>
        <p:txBody>
          <a:bodyPr>
            <a:noAutofit/>
          </a:bodyPr>
          <a:lstStyle/>
          <a:p>
            <a:pPr marL="0" indent="0" algn="just">
              <a:buNone/>
            </a:pPr>
            <a:r>
              <a:rPr lang="tr-TR" sz="1600" dirty="0"/>
              <a:t>Google Maps Platform, Google'ın harita tabanlı hizmetlerini ve API'lerini içeren bir platformdur. Bu platform, geliştiricilere harita verilerini kullanarak çeşitli uygulamalar geliştirme imkanı sunar. Google Maps Platform, kullanıcıların konum tabanlı hizmetler, navigasyon, coğrafi veri analizi ve yer belirleme gibi çeşitli işlevleri uygulamalarına entegre etmelerine olanak tanır.</a:t>
            </a:r>
          </a:p>
          <a:p>
            <a:pPr marL="0" indent="0" algn="just">
              <a:buNone/>
            </a:pPr>
            <a:r>
              <a:rPr lang="tr-TR" sz="1600" dirty="0"/>
              <a:t>Bu API, kullanıcıların konum bilgilerini ve yol tercihlerini dikkate alarak en kısa veya en hızlı rota seçeneklerini sunar.</a:t>
            </a:r>
          </a:p>
          <a:p>
            <a:pPr marL="0" indent="0" algn="just">
              <a:buNone/>
            </a:pPr>
            <a:r>
              <a:rPr lang="tr-TR" sz="1600" b="1" dirty="0"/>
              <a:t>Yer Belirleme: </a:t>
            </a:r>
            <a:r>
              <a:rPr lang="tr-TR" sz="1600" dirty="0"/>
              <a:t>Google Places API, kullanıcıların yakındaki mekanları, restoranları, otelleri, mağazaları ve diğer yerleri bulmalarını sağlar. Bu API, konum tabanlı hizmetlerin geliştirilmesinde kullanılır.</a:t>
            </a:r>
          </a:p>
          <a:p>
            <a:pPr marL="0" indent="0" algn="just">
              <a:buNone/>
            </a:pPr>
            <a:r>
              <a:rPr lang="tr-TR" sz="1600" b="1" dirty="0"/>
              <a:t>Coğrafi Veri Analizi: </a:t>
            </a:r>
            <a:r>
              <a:rPr lang="tr-TR" sz="1600" dirty="0"/>
              <a:t>Google Maps Platform, coğrafi veri analizi için çeşitli araçlar ve API'ler sunar. Kullanıcılar, coğrafi verileri sorgulayabilir, analiz edebilir ve görselleştirebilirler.</a:t>
            </a:r>
          </a:p>
          <a:p>
            <a:pPr marL="0" indent="0" algn="just">
              <a:buNone/>
            </a:pPr>
            <a:r>
              <a:rPr lang="tr-TR" sz="1600" b="1" dirty="0"/>
              <a:t>Yer İşaretleme: </a:t>
            </a:r>
            <a:r>
              <a:rPr lang="tr-TR" sz="1600" dirty="0"/>
              <a:t>Yer işaretleme API'si, kullanıcıların belirli bir konuma ait etiketleri ve bilgileri harita üzerinde göstermelerini sağlar. Bu API, kullanıcıların özelleştirilmiş haritalar oluşturmasına olanak tanır.</a:t>
            </a:r>
          </a:p>
          <a:p>
            <a:pPr marL="0" indent="0" algn="just">
              <a:buNone/>
            </a:pPr>
            <a:r>
              <a:rPr lang="tr-TR" sz="1600" dirty="0"/>
              <a:t>Google Maps Platform, geliştiricilerin lokasyon tabanlı hizmetlerini hızlı bir şekilde oluşturmasına ve özelleştirmesine olanak tanır. Bu platform, web, mobil ve </a:t>
            </a:r>
            <a:r>
              <a:rPr lang="tr-TR" sz="1600" dirty="0" err="1"/>
              <a:t>IoT</a:t>
            </a:r>
            <a:r>
              <a:rPr lang="tr-TR" sz="1600" dirty="0"/>
              <a:t> (nesnelerin interneti) uygulamaları için çeşitli entegrasyon seçenekleri sunar ve geliştiricilere geniş bir işlevsellik yelpazesi sağlar.</a:t>
            </a:r>
          </a:p>
        </p:txBody>
      </p:sp>
    </p:spTree>
    <p:extLst>
      <p:ext uri="{BB962C8B-B14F-4D97-AF65-F5344CB8AC3E}">
        <p14:creationId xmlns:p14="http://schemas.microsoft.com/office/powerpoint/2010/main" val="3272718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SETUP</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52</a:t>
            </a:fld>
            <a:endParaRPr lang="tr-TR"/>
          </a:p>
        </p:txBody>
      </p:sp>
      <p:sp>
        <p:nvSpPr>
          <p:cNvPr id="5" name="İçerik Yer Tutucusu 4">
            <a:extLst>
              <a:ext uri="{FF2B5EF4-FFF2-40B4-BE49-F238E27FC236}">
                <a16:creationId xmlns:a16="http://schemas.microsoft.com/office/drawing/2014/main" id="{4DB2A41C-9D05-75D7-6947-7F771154460B}"/>
              </a:ext>
            </a:extLst>
          </p:cNvPr>
          <p:cNvSpPr>
            <a:spLocks noGrp="1"/>
          </p:cNvSpPr>
          <p:nvPr>
            <p:ph idx="1"/>
          </p:nvPr>
        </p:nvSpPr>
        <p:spPr>
          <a:xfrm>
            <a:off x="1066800" y="1156996"/>
            <a:ext cx="10058400" cy="4878044"/>
          </a:xfrm>
        </p:spPr>
        <p:txBody>
          <a:bodyPr>
            <a:noAutofit/>
          </a:bodyPr>
          <a:lstStyle/>
          <a:p>
            <a:pPr marL="0" indent="0" algn="just">
              <a:buNone/>
            </a:pPr>
            <a:r>
              <a:rPr lang="tr-TR" sz="1600" dirty="0"/>
              <a:t>Google Cloud Setup, Google Cloud Platform'da kullanıcıların hesaplarını yapılandırmalarına ve ilk adımlarını atmalarına yardımcı olan bir süreçtir. Bu süreç, kullanıcıların Google Cloud hizmetlerini kullanmaya başlamalarını sağlar ve temel yapılandırma adımlarını içerir.</a:t>
            </a:r>
          </a:p>
          <a:p>
            <a:pPr marL="0" indent="0" algn="just">
              <a:buNone/>
            </a:pPr>
            <a:r>
              <a:rPr lang="tr-TR" sz="1600" dirty="0"/>
              <a:t>Hesap oluşturma, proje oluşturma, faturalandırma bilgilerinin ekleme, kullanım kotalarının ve limitlerin ayarlanması, kimlik doğrulama ve erişim kontrolleri</a:t>
            </a:r>
          </a:p>
          <a:p>
            <a:pPr marL="0" indent="0" algn="just">
              <a:buNone/>
            </a:pPr>
            <a:r>
              <a:rPr lang="tr-TR" sz="1600" dirty="0"/>
              <a:t>Google Cloud Setup, kullanıcıların Google Cloud Platform'u kullanmaya başlamalarına yardımcı olur ve temel yapılandırma adımlarını tamamlamalarını sağlar. Bu, kullanıcıların hızla işlerine odaklanmalarını ve Google Cloud'un sağladığı hizmetlerden faydalanmalarını sağlar.</a:t>
            </a:r>
          </a:p>
        </p:txBody>
      </p:sp>
    </p:spTree>
    <p:extLst>
      <p:ext uri="{BB962C8B-B14F-4D97-AF65-F5344CB8AC3E}">
        <p14:creationId xmlns:p14="http://schemas.microsoft.com/office/powerpoint/2010/main" val="847020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32A08EA-7E3F-65B8-C9CA-94F9514450A5}"/>
              </a:ext>
            </a:extLst>
          </p:cNvPr>
          <p:cNvSpPr>
            <a:spLocks noGrp="1"/>
          </p:cNvSpPr>
          <p:nvPr>
            <p:ph idx="1"/>
          </p:nvPr>
        </p:nvSpPr>
        <p:spPr/>
        <p:txBody>
          <a:bodyPr>
            <a:normAutofit/>
          </a:bodyPr>
          <a:lstStyle/>
          <a:p>
            <a:pPr marL="0" indent="0" algn="ctr">
              <a:buNone/>
            </a:pPr>
            <a:r>
              <a:rPr lang="tr-TR" sz="5400" dirty="0"/>
              <a:t>BENİ DİNLEDİĞİNİZ İÇİN TEŞEKKÜR EDERİM.</a:t>
            </a:r>
          </a:p>
        </p:txBody>
      </p:sp>
      <p:sp>
        <p:nvSpPr>
          <p:cNvPr id="6" name="Alt Bilgi Yer Tutucusu 5">
            <a:extLst>
              <a:ext uri="{FF2B5EF4-FFF2-40B4-BE49-F238E27FC236}">
                <a16:creationId xmlns:a16="http://schemas.microsoft.com/office/drawing/2014/main" id="{30788B81-1569-55BF-5FF7-0BB83F143F62}"/>
              </a:ext>
            </a:extLst>
          </p:cNvPr>
          <p:cNvSpPr>
            <a:spLocks noGrp="1"/>
          </p:cNvSpPr>
          <p:nvPr>
            <p:ph type="ftr" sz="quarter" idx="11"/>
          </p:nvPr>
        </p:nvSpPr>
        <p:spPr/>
        <p:txBody>
          <a:bodyPr/>
          <a:lstStyle/>
          <a:p>
            <a:r>
              <a:rPr lang="tr-TR"/>
              <a:t>Google Cloud</a:t>
            </a:r>
          </a:p>
        </p:txBody>
      </p:sp>
      <p:sp>
        <p:nvSpPr>
          <p:cNvPr id="7" name="Slayt Numarası Yer Tutucusu 6">
            <a:extLst>
              <a:ext uri="{FF2B5EF4-FFF2-40B4-BE49-F238E27FC236}">
                <a16:creationId xmlns:a16="http://schemas.microsoft.com/office/drawing/2014/main" id="{79D8F840-DDCB-9F17-54F4-13573A1770A1}"/>
              </a:ext>
            </a:extLst>
          </p:cNvPr>
          <p:cNvSpPr>
            <a:spLocks noGrp="1"/>
          </p:cNvSpPr>
          <p:nvPr>
            <p:ph type="sldNum" sz="quarter" idx="12"/>
          </p:nvPr>
        </p:nvSpPr>
        <p:spPr/>
        <p:txBody>
          <a:bodyPr/>
          <a:lstStyle/>
          <a:p>
            <a:fld id="{535EDFE8-5AA3-4FF8-A1F3-706F6E1407C0}" type="slidenum">
              <a:rPr lang="tr-TR" smtClean="0"/>
              <a:t>53</a:t>
            </a:fld>
            <a:endParaRPr lang="tr-TR"/>
          </a:p>
        </p:txBody>
      </p:sp>
    </p:spTree>
    <p:extLst>
      <p:ext uri="{BB962C8B-B14F-4D97-AF65-F5344CB8AC3E}">
        <p14:creationId xmlns:p14="http://schemas.microsoft.com/office/powerpoint/2010/main" val="158029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6</a:t>
            </a:fld>
            <a:endParaRPr lang="tr-TR"/>
          </a:p>
        </p:txBody>
      </p:sp>
      <p:pic>
        <p:nvPicPr>
          <p:cNvPr id="5" name="Resim 4">
            <a:extLst>
              <a:ext uri="{FF2B5EF4-FFF2-40B4-BE49-F238E27FC236}">
                <a16:creationId xmlns:a16="http://schemas.microsoft.com/office/drawing/2014/main" id="{86218874-1ED6-6DD7-2EAE-225D588D0695}"/>
              </a:ext>
            </a:extLst>
          </p:cNvPr>
          <p:cNvPicPr>
            <a:picLocks noChangeAspect="1"/>
          </p:cNvPicPr>
          <p:nvPr/>
        </p:nvPicPr>
        <p:blipFill>
          <a:blip r:embed="rId2"/>
          <a:stretch>
            <a:fillRect/>
          </a:stretch>
        </p:blipFill>
        <p:spPr>
          <a:xfrm>
            <a:off x="838200" y="1109272"/>
            <a:ext cx="10515600" cy="5067691"/>
          </a:xfrm>
          <a:prstGeom prst="rect">
            <a:avLst/>
          </a:prstGeom>
        </p:spPr>
      </p:pic>
    </p:spTree>
    <p:extLst>
      <p:ext uri="{BB962C8B-B14F-4D97-AF65-F5344CB8AC3E}">
        <p14:creationId xmlns:p14="http://schemas.microsoft.com/office/powerpoint/2010/main" val="367930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endParaRPr lang="tr-TR" sz="1600" dirty="0"/>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7</a:t>
            </a:fld>
            <a:endParaRPr lang="tr-TR"/>
          </a:p>
        </p:txBody>
      </p:sp>
      <p:pic>
        <p:nvPicPr>
          <p:cNvPr id="8" name="Resim 7">
            <a:extLst>
              <a:ext uri="{FF2B5EF4-FFF2-40B4-BE49-F238E27FC236}">
                <a16:creationId xmlns:a16="http://schemas.microsoft.com/office/drawing/2014/main" id="{6140C30D-E972-C059-2AF9-36F4370AE58E}"/>
              </a:ext>
            </a:extLst>
          </p:cNvPr>
          <p:cNvPicPr>
            <a:picLocks noChangeAspect="1"/>
          </p:cNvPicPr>
          <p:nvPr/>
        </p:nvPicPr>
        <p:blipFill>
          <a:blip r:embed="rId2"/>
          <a:stretch>
            <a:fillRect/>
          </a:stretch>
        </p:blipFill>
        <p:spPr>
          <a:xfrm>
            <a:off x="838199" y="1109272"/>
            <a:ext cx="10515599" cy="5067691"/>
          </a:xfrm>
          <a:prstGeom prst="rect">
            <a:avLst/>
          </a:prstGeom>
        </p:spPr>
      </p:pic>
    </p:spTree>
    <p:extLst>
      <p:ext uri="{BB962C8B-B14F-4D97-AF65-F5344CB8AC3E}">
        <p14:creationId xmlns:p14="http://schemas.microsoft.com/office/powerpoint/2010/main" val="103963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fontScale="92500" lnSpcReduction="20000"/>
          </a:bodyPr>
          <a:lstStyle/>
          <a:p>
            <a:pPr marL="0" indent="0" algn="just">
              <a:buNone/>
            </a:pPr>
            <a:r>
              <a:rPr lang="tr-TR" sz="1900" b="1" dirty="0"/>
              <a:t>Google Cloud Platform' un Özellikleri</a:t>
            </a:r>
          </a:p>
          <a:p>
            <a:pPr marL="0" indent="0" algn="just">
              <a:buNone/>
            </a:pPr>
            <a:r>
              <a:rPr lang="tr-TR" sz="1700" dirty="0"/>
              <a:t>Google Cloud Platform, çeşitli bulut bilişim hizmetleri sunar:</a:t>
            </a:r>
          </a:p>
          <a:p>
            <a:pPr algn="just"/>
            <a:r>
              <a:rPr lang="tr-TR" sz="1700" b="1" dirty="0"/>
              <a:t>Compute Engine: </a:t>
            </a:r>
            <a:r>
              <a:rPr lang="tr-TR" sz="1700" dirty="0"/>
              <a:t>Sanal makineler (VM'ler) oluşturup çalıştırmanıza olanak tanır. Bu hizmet, geniş ölçeklendirilebilirlik ve esneklik sunar.</a:t>
            </a:r>
          </a:p>
          <a:p>
            <a:pPr algn="just"/>
            <a:r>
              <a:rPr lang="tr-TR" sz="1700" b="1" dirty="0"/>
              <a:t>App Engine: </a:t>
            </a:r>
            <a:r>
              <a:rPr lang="tr-TR" sz="1700" dirty="0"/>
              <a:t>Geliştiricilere, ölçeklendirilebilir web uygulamaları ve mobil arka uçlarını yönetilen bir platformda geliştirmelerine olanak tanıyan bir Platform olarak Hizmet (PaaS) çözümüdür.</a:t>
            </a:r>
          </a:p>
          <a:p>
            <a:pPr algn="just"/>
            <a:r>
              <a:rPr lang="tr-TR" sz="1700" b="1" dirty="0"/>
              <a:t>Kubernetes Engine: </a:t>
            </a:r>
            <a:r>
              <a:rPr lang="tr-TR" sz="1700" dirty="0"/>
              <a:t>Konteyner tabanlı uygulamalar için yönetilen bir ortam sunar. Google Kubernetes Engine (GKE), uygulamalarınızı konteynerlerde ölçeklendirme ve yönetme imkanı verir.</a:t>
            </a:r>
          </a:p>
          <a:p>
            <a:pPr algn="just"/>
            <a:r>
              <a:rPr lang="tr-TR" sz="1700" b="1" dirty="0"/>
              <a:t>Cloud Storage: </a:t>
            </a:r>
            <a:r>
              <a:rPr lang="tr-TR" sz="1700" dirty="0"/>
              <a:t>Farklı veri depolama ve arşivleme ihtiyaçları için yüksek oranda erişilebilir ve güvenilir depolama hizmetleri sunar.</a:t>
            </a:r>
          </a:p>
          <a:p>
            <a:pPr algn="just"/>
            <a:r>
              <a:rPr lang="tr-TR" sz="1700" b="1" dirty="0"/>
              <a:t>BigQuery: </a:t>
            </a:r>
            <a:r>
              <a:rPr lang="tr-TR" sz="1700" dirty="0"/>
              <a:t>Büyük veri kümelerini gerçek zamanlı olarak analiz etmek için tamamen yönetilen, hızlı, ekonomik ve ölçeklenebilir bir veri ambarı hizmetidir.</a:t>
            </a:r>
          </a:p>
          <a:p>
            <a:pPr algn="just"/>
            <a:r>
              <a:rPr lang="tr-TR" sz="1700" b="1" dirty="0"/>
              <a:t>Cloud Functions: </a:t>
            </a:r>
            <a:r>
              <a:rPr lang="tr-TR" sz="1700" dirty="0"/>
              <a:t>Olaylara dayalı ve mikro hizmet mimarilerini destekleyen yönetilen bir hizmet olan bu, sunucusuz hesaplama çözümüdür.</a:t>
            </a:r>
          </a:p>
          <a:p>
            <a:pPr algn="just"/>
            <a:r>
              <a:rPr lang="tr-TR" sz="1700" b="1" dirty="0"/>
              <a:t>AI ve Machine Learning Platformları: </a:t>
            </a:r>
            <a:r>
              <a:rPr lang="tr-TR" sz="1700" dirty="0"/>
              <a:t>Geliştiricilere ve veri bilimcilerine, öğrenme modellerini eğitmek ve dağıtmak için gerekli araç ve hizmetleri sunar.</a:t>
            </a:r>
          </a:p>
          <a:p>
            <a:pPr algn="just"/>
            <a:r>
              <a:rPr lang="tr-TR" sz="1700" b="1" dirty="0"/>
              <a:t>Cloud Firestore, Cloud Bigtable, Cloud Spanner: </a:t>
            </a:r>
            <a:r>
              <a:rPr lang="tr-TR" sz="1700" dirty="0"/>
              <a:t>Çeşitli veritabanı ihtiyaçlarını karşılamak için yönetilen NoSQL ve SQL veritabanı hizmetleri.</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8</a:t>
            </a:fld>
            <a:endParaRPr lang="tr-TR"/>
          </a:p>
        </p:txBody>
      </p:sp>
    </p:spTree>
    <p:extLst>
      <p:ext uri="{BB962C8B-B14F-4D97-AF65-F5344CB8AC3E}">
        <p14:creationId xmlns:p14="http://schemas.microsoft.com/office/powerpoint/2010/main" val="3594869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22C98-8BFA-E8A6-0AD6-08411FE2310A}"/>
              </a:ext>
            </a:extLst>
          </p:cNvPr>
          <p:cNvSpPr>
            <a:spLocks noGrp="1"/>
          </p:cNvSpPr>
          <p:nvPr>
            <p:ph type="title"/>
          </p:nvPr>
        </p:nvSpPr>
        <p:spPr>
          <a:xfrm>
            <a:off x="838200" y="365126"/>
            <a:ext cx="10515600" cy="459334"/>
          </a:xfrm>
        </p:spPr>
        <p:txBody>
          <a:bodyPr>
            <a:noAutofit/>
          </a:bodyPr>
          <a:lstStyle/>
          <a:p>
            <a:pPr algn="ctr"/>
            <a:r>
              <a:rPr lang="tr-TR" sz="2800" b="1" dirty="0"/>
              <a:t>GOOGLE CLOUD PLATFORM (GCP)</a:t>
            </a:r>
          </a:p>
        </p:txBody>
      </p:sp>
      <p:sp>
        <p:nvSpPr>
          <p:cNvPr id="3" name="İçerik Yer Tutucusu 2">
            <a:extLst>
              <a:ext uri="{FF2B5EF4-FFF2-40B4-BE49-F238E27FC236}">
                <a16:creationId xmlns:a16="http://schemas.microsoft.com/office/drawing/2014/main" id="{3D324897-CE94-E82A-299D-771AC340FDEE}"/>
              </a:ext>
            </a:extLst>
          </p:cNvPr>
          <p:cNvSpPr>
            <a:spLocks noGrp="1"/>
          </p:cNvSpPr>
          <p:nvPr>
            <p:ph idx="1"/>
          </p:nvPr>
        </p:nvSpPr>
        <p:spPr>
          <a:xfrm>
            <a:off x="838200" y="1109272"/>
            <a:ext cx="10515600" cy="5067691"/>
          </a:xfrm>
        </p:spPr>
        <p:txBody>
          <a:bodyPr>
            <a:normAutofit/>
          </a:bodyPr>
          <a:lstStyle/>
          <a:p>
            <a:pPr marL="0" indent="0" algn="just">
              <a:buNone/>
            </a:pPr>
            <a:r>
              <a:rPr lang="tr-TR" b="1" dirty="0"/>
              <a:t>Avantajları</a:t>
            </a:r>
          </a:p>
          <a:p>
            <a:pPr algn="just"/>
            <a:r>
              <a:rPr lang="tr-TR" sz="1600" b="1" dirty="0"/>
              <a:t>Yüksek Performans ve Güvenilirlik: </a:t>
            </a:r>
            <a:r>
              <a:rPr lang="tr-TR" sz="1600" dirty="0"/>
              <a:t>Google'ın global altyapısı sayesinde yüksek performans ve güvenilirlik sunar.</a:t>
            </a:r>
          </a:p>
          <a:p>
            <a:pPr algn="just"/>
            <a:r>
              <a:rPr lang="tr-TR" sz="1600" b="1" dirty="0"/>
              <a:t>Ölçeklenebilirlik: </a:t>
            </a:r>
            <a:r>
              <a:rPr lang="tr-TR" sz="1600" dirty="0"/>
              <a:t>Kaynaklarınızı ihtiyacınıza göre kolayca ölçeklendirin, yüksek talep dönemlerinde bile uygulamanızın sorunsuz çalışmasını sağlayın.</a:t>
            </a:r>
          </a:p>
          <a:p>
            <a:pPr algn="just"/>
            <a:r>
              <a:rPr lang="tr-TR" sz="1600" b="1" dirty="0"/>
              <a:t>Güvenlik: </a:t>
            </a:r>
            <a:r>
              <a:rPr lang="tr-TR" sz="1600" dirty="0"/>
              <a:t>Google, veri güvenliği ve gizliliği konusunda katı standartlara sahiptir ve kullanıcıların verilerini korumak için sürekli olarak yatırım yapar.</a:t>
            </a:r>
          </a:p>
          <a:p>
            <a:pPr algn="just"/>
            <a:r>
              <a:rPr lang="tr-TR" sz="1600" b="1" dirty="0"/>
              <a:t>Fiyatlandırma Esnekliği: </a:t>
            </a:r>
            <a:r>
              <a:rPr lang="tr-TR" sz="1600" dirty="0"/>
              <a:t>Kullanım temelli fiyatlandırma modeli, ödediğiniz miktarın gerçek kullanımınıza dayanmasını sağlar, böylece kaynak israfını önler.</a:t>
            </a:r>
          </a:p>
          <a:p>
            <a:pPr marL="0" indent="0" algn="just">
              <a:buNone/>
            </a:pPr>
            <a:r>
              <a:rPr lang="tr-TR" sz="1800" b="1" dirty="0"/>
              <a:t>Status Dashboard Nedir?</a:t>
            </a:r>
          </a:p>
          <a:p>
            <a:pPr algn="just"/>
            <a:r>
              <a:rPr lang="tr-TR" sz="1600" dirty="0"/>
              <a:t>Google Cloud Platform (GCP) için Status Dashboard, GCP hizmetlerinin mevcut durumunu ve performansını gösteren bir web arayüzüdür. Bu dashboard, Google Cloud'un çeşitli hizmetlerinin (örneğin Compute Engine, Cloud Storage, BigQuery vb.) gerçek zamanlı operasyonel durumunu izlemenizi sağlar. Kullanıcılar, bu platform üzerinden herhangi bir kesinti, bakım çalışması veya performans sorunu hakkında bilgi alabilirler.</a:t>
            </a:r>
          </a:p>
        </p:txBody>
      </p:sp>
      <p:sp>
        <p:nvSpPr>
          <p:cNvPr id="14" name="Alt Bilgi Yer Tutucusu 13">
            <a:extLst>
              <a:ext uri="{FF2B5EF4-FFF2-40B4-BE49-F238E27FC236}">
                <a16:creationId xmlns:a16="http://schemas.microsoft.com/office/drawing/2014/main" id="{9E8DCB73-C569-DE4A-36CC-FAC92A144943}"/>
              </a:ext>
            </a:extLst>
          </p:cNvPr>
          <p:cNvSpPr>
            <a:spLocks noGrp="1"/>
          </p:cNvSpPr>
          <p:nvPr>
            <p:ph type="ftr" sz="quarter" idx="11"/>
          </p:nvPr>
        </p:nvSpPr>
        <p:spPr/>
        <p:txBody>
          <a:bodyPr/>
          <a:lstStyle/>
          <a:p>
            <a:r>
              <a:rPr lang="tr-TR" dirty="0"/>
              <a:t>Google Cloud</a:t>
            </a:r>
          </a:p>
        </p:txBody>
      </p:sp>
      <p:sp>
        <p:nvSpPr>
          <p:cNvPr id="15" name="Slayt Numarası Yer Tutucusu 14">
            <a:extLst>
              <a:ext uri="{FF2B5EF4-FFF2-40B4-BE49-F238E27FC236}">
                <a16:creationId xmlns:a16="http://schemas.microsoft.com/office/drawing/2014/main" id="{56D06EEC-A6AF-A4A4-97A2-1FC143298C3E}"/>
              </a:ext>
            </a:extLst>
          </p:cNvPr>
          <p:cNvSpPr>
            <a:spLocks noGrp="1"/>
          </p:cNvSpPr>
          <p:nvPr>
            <p:ph type="sldNum" sz="quarter" idx="12"/>
          </p:nvPr>
        </p:nvSpPr>
        <p:spPr/>
        <p:txBody>
          <a:bodyPr/>
          <a:lstStyle/>
          <a:p>
            <a:fld id="{535EDFE8-5AA3-4FF8-A1F3-706F6E1407C0}" type="slidenum">
              <a:rPr lang="tr-TR" smtClean="0"/>
              <a:t>9</a:t>
            </a:fld>
            <a:endParaRPr lang="tr-TR"/>
          </a:p>
        </p:txBody>
      </p:sp>
    </p:spTree>
    <p:extLst>
      <p:ext uri="{BB962C8B-B14F-4D97-AF65-F5344CB8AC3E}">
        <p14:creationId xmlns:p14="http://schemas.microsoft.com/office/powerpoint/2010/main" val="2077670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bun">
  <a:themeElements>
    <a:clrScheme name="Sabu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bu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bu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1039</TotalTime>
  <Words>3873</Words>
  <Application>Microsoft Office PowerPoint</Application>
  <PresentationFormat>Geniş ekran</PresentationFormat>
  <Paragraphs>523</Paragraphs>
  <Slides>53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53</vt:i4>
      </vt:variant>
    </vt:vector>
  </HeadingPairs>
  <TitlesOfParts>
    <vt:vector size="58" baseType="lpstr">
      <vt:lpstr>Aptos</vt:lpstr>
      <vt:lpstr>Century Gothic</vt:lpstr>
      <vt:lpstr>Century Gothic (Gövde)</vt:lpstr>
      <vt:lpstr>Garamond</vt:lpstr>
      <vt:lpstr>Sabun</vt:lpstr>
      <vt:lpstr>GOOGLE CLOUD PLATFORM (GCP)</vt:lpstr>
      <vt:lpstr>BULUT BİLİŞİM</vt:lpstr>
      <vt:lpstr>BULUT BİLİŞİM</vt:lpstr>
      <vt:lpstr>BULUT BİLİŞİM</vt:lpstr>
      <vt:lpstr>GOOGLE CLOUD PLATFORM (GCP)</vt:lpstr>
      <vt:lpstr>GOOGLE CLOUD PLATFORM (GCP)</vt:lpstr>
      <vt:lpstr>GOOGLE CLOUD PLATFORM (GCP)</vt:lpstr>
      <vt:lpstr>GOOGLE CLOUD PLATFORM (GCP)</vt:lpstr>
      <vt:lpstr>GOOGLE CLOUD PLATFORM (GCP)</vt:lpstr>
      <vt:lpstr>GOOGLE CLOUD PLATFORM (GCP)</vt:lpstr>
      <vt:lpstr>GOOGLE CLOUD PLATFORM (GCP)</vt:lpstr>
      <vt:lpstr>GOOGLE CLOUD PROJESİ OLUŞTURMA</vt:lpstr>
      <vt:lpstr>GOOGLE CLOUD PROJESİ OLUŞTURMA</vt:lpstr>
      <vt:lpstr>GOOGLE CLOUD PROJESİ OLUŞTURMA</vt:lpstr>
      <vt:lpstr>GOOGLE CLOUD PROJESİ OLUŞTURMA</vt:lpstr>
      <vt:lpstr>FATURALANDIRMA HESABI</vt:lpstr>
      <vt:lpstr>FATURALANDIRMA HESABI</vt:lpstr>
      <vt:lpstr>GOOGLE CLOUD API &amp; SERVİCES</vt:lpstr>
      <vt:lpstr>GOOGLE CLOUD API &amp; SERVİCES</vt:lpstr>
      <vt:lpstr>GOOGLE CLOUD API &amp; SERVİCES</vt:lpstr>
      <vt:lpstr>GOOGLE CLOUD API &amp; SERVİCES</vt:lpstr>
      <vt:lpstr>GOOGLE CLOUD API &amp; SERVİCES</vt:lpstr>
      <vt:lpstr>GOOGLE CLOUD API &amp; SERVİCES</vt:lpstr>
      <vt:lpstr>GOOGLE CLOUD API &amp; SERVİCES</vt:lpstr>
      <vt:lpstr>GOOGLE CLOUD API &amp; SERVİCES</vt:lpstr>
      <vt:lpstr>GOOGLE CLOUD API &amp; SERVİCES</vt:lpstr>
      <vt:lpstr>IAM &amp; ADMIN</vt:lpstr>
      <vt:lpstr>IAM &amp; ADMIN</vt:lpstr>
      <vt:lpstr>IAM &amp; ADMIN</vt:lpstr>
      <vt:lpstr>IAM &amp; ADMIN</vt:lpstr>
      <vt:lpstr>IAM &amp; ADMIN</vt:lpstr>
      <vt:lpstr>IAM &amp; ADMIN</vt:lpstr>
      <vt:lpstr>MARKETPLACE</vt:lpstr>
      <vt:lpstr>COMPUTE ENGİNE</vt:lpstr>
      <vt:lpstr>KUBERNETES ENGİNE</vt:lpstr>
      <vt:lpstr>KUBERNETES ENGİNE</vt:lpstr>
      <vt:lpstr>KUBERNETES ENGİNE</vt:lpstr>
      <vt:lpstr>CLOUD STORAGE</vt:lpstr>
      <vt:lpstr>CLOUD STORAGE</vt:lpstr>
      <vt:lpstr>CLOUD STORAGE</vt:lpstr>
      <vt:lpstr>BigQuery</vt:lpstr>
      <vt:lpstr>BigQuery</vt:lpstr>
      <vt:lpstr>BigQuery</vt:lpstr>
      <vt:lpstr>VPC NETWORK</vt:lpstr>
      <vt:lpstr>VPC NETWORK</vt:lpstr>
      <vt:lpstr>VPC NETWORK</vt:lpstr>
      <vt:lpstr>GOOGLE CLOUD RUN</vt:lpstr>
      <vt:lpstr>SQL</vt:lpstr>
      <vt:lpstr>SECURITY</vt:lpstr>
      <vt:lpstr>SECURITY</vt:lpstr>
      <vt:lpstr>GOOGLE MAPS PLATFORM</vt:lpstr>
      <vt:lpstr>GOOGLE CLOUD SETUP</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SERVİSLERİ (AWS</dc:title>
  <dc:creator>MELİK BUĞRA KILIÇ</dc:creator>
  <cp:lastModifiedBy>MELİK BUĞRA KILIÇ</cp:lastModifiedBy>
  <cp:revision>8</cp:revision>
  <dcterms:created xsi:type="dcterms:W3CDTF">2023-09-05T12:47:12Z</dcterms:created>
  <dcterms:modified xsi:type="dcterms:W3CDTF">2024-03-08T20:16:47Z</dcterms:modified>
</cp:coreProperties>
</file>